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77" r:id="rId5"/>
    <p:sldId id="259" r:id="rId6"/>
    <p:sldId id="261" r:id="rId7"/>
    <p:sldId id="264" r:id="rId8"/>
    <p:sldId id="265" r:id="rId9"/>
    <p:sldId id="262" r:id="rId10"/>
    <p:sldId id="263" r:id="rId11"/>
    <p:sldId id="266" r:id="rId12"/>
    <p:sldId id="269" r:id="rId13"/>
    <p:sldId id="270" r:id="rId14"/>
    <p:sldId id="268" r:id="rId15"/>
    <p:sldId id="271" r:id="rId16"/>
    <p:sldId id="276" r:id="rId17"/>
    <p:sldId id="278" r:id="rId18"/>
    <p:sldId id="267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06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36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8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09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1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84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5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4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524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398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39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AD55-E741-486B-BECF-423E68609657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AF6AD-3C05-4C98-AB4D-338F9B62C4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303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stroevskoe.arkhschool.ru/news-svc/item?id=799745&amp;lang=ru&amp;type=news&amp;site_type=school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troevskoe.arkhschool.ru/news-svc/item?id=1100723&amp;lang=ru&amp;type=news&amp;site_type=school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stroevskoe.arkhschool.ru/news-svc/item?id=1100731&amp;lang=ru&amp;type=news&amp;site_type=schoo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stroevskoe.arkhschool.ru/news-svc/item?id=1100732&amp;lang=ru&amp;type=news&amp;site_type=school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59;&#1095;&#1077;&#1073;&#1085;&#1086;-&#1084;&#1077;&#1090;&#1086;&#1076;&#1080;&#1095;&#1077;&#1089;&#1082;&#1080;&#1081;%20&#1084;&#1072;&#1090;&#1077;&#1088;&#1080;&#1072;&#1083;%20Online%20Test%20Pad.pd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44;&#1077;&#1103;&#1090;&#1077;&#1083;&#1100;&#1085;&#1086;&#1089;&#1090;&#1100;%20&#1096;&#1082;&#1086;&#1083;&#1099;%20&#1053;&#1051;_&#1087;&#1088;&#1077;&#1079;&#1077;&#1085;&#1090;&#1072;&#1094;&#1080;&#1103;%20&#1082;%20&#1090;&#1077;&#1082;&#1089;&#1090;&#1091;.pdf" TargetMode="External"/><Relationship Id="rId2" Type="http://schemas.openxmlformats.org/officeDocument/2006/relationships/hyperlink" Target="&#1044;&#1077;&#1103;&#1090;&#1077;&#1083;&#1100;&#1085;&#1086;&#1089;&#1090;&#1100;%20&#1096;&#1082;&#1086;&#1083;&#1099;%20&#1053;&#1051;_&#1087;&#1088;&#1086;&#1084;&#1077;&#1078;&#1091;&#1090;&#1086;&#1095;&#1085;&#1099;&#1077;%20&#1080;&#1090;&#1086;&#1075;&#1080;.pdf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troevskoe.arkhschool.ru/news-svc/item?id=1055483&amp;lang=ru&amp;type=news&amp;site_type=school" TargetMode="External"/><Relationship Id="rId2" Type="http://schemas.openxmlformats.org/officeDocument/2006/relationships/hyperlink" Target="&#1055;&#1083;&#1072;&#1085;%20&#1088;&#1072;&#1073;&#1086;&#1090;&#1099;%20&#1094;&#1077;&#1085;&#1090;&#1088;&#1072;%20&#1058;&#1086;&#1095;&#1082;&#1072;%20&#1088;&#1086;&#1089;&#1090;&#1072;%202025-2026_&#1075;..pdf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troevskoe.arkhschool.ru/news-svc/item?id=501312&amp;lang=ru&amp;type=news&amp;site_type=school" TargetMode="External"/><Relationship Id="rId4" Type="http://schemas.openxmlformats.org/officeDocument/2006/relationships/hyperlink" Target="https://stroevskoe.arkhschool.ru/news-svc/item?id=796316&amp;lang=ru&amp;type=news&amp;site_type=schoo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troevskoe.arkhschool.ru/news-svc/item?id=963537&amp;lang=ru&amp;type=news&amp;site_type=school" TargetMode="External"/><Relationship Id="rId7" Type="http://schemas.openxmlformats.org/officeDocument/2006/relationships/hyperlink" Target="https://stroevskoe.arkhschool.ru/news-svc/item?id=867893&amp;la" TargetMode="External"/><Relationship Id="rId2" Type="http://schemas.openxmlformats.org/officeDocument/2006/relationships/hyperlink" Target="https://stroevskoe.arkhschool.ru/news-svc/item?id=533901&amp;lang=ru&amp;type=news&amp;site_type=schoo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roevskoe.arkhschool.ru/news-svc/item?id=861522&amp;lang=ru&amp;type=news&amp;site_type=school" TargetMode="External"/><Relationship Id="rId5" Type="http://schemas.openxmlformats.org/officeDocument/2006/relationships/hyperlink" Target="https://stroevskoe.arkhschool.ru/news-svc/item?id=796317&amp;lang=ru&amp;type=news&amp;site_type=school" TargetMode="External"/><Relationship Id="rId4" Type="http://schemas.openxmlformats.org/officeDocument/2006/relationships/hyperlink" Target="https://stroevskoe.arkhschool.ru/news-svc/item?id=591883&amp;lang=ru&amp;type=news&amp;site_type=schoo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85;&#1100;&#1077;&#1074;&#1089;&#1082;&#1072;&#1103;%20&#1048;.&#1048;.%20&#1054;&#1087;&#1099;&#1090;%20&#1088;&#1077;&#1072;&#1083;&#1080;&#1079;&#1072;&#1094;&#1080;&#1080;%20&#1080;&#1085;&#1085;&#1086;&#1074;&#1072;&#1094;&#1080;&#1086;&#1085;&#1085;&#1086;&#1075;&#1086;%20&#1087;&#1088;&#1086;&#1077;&#1082;&#1090;&#1072;.docx" TargetMode="External"/><Relationship Id="rId2" Type="http://schemas.openxmlformats.org/officeDocument/2006/relationships/hyperlink" Target="&#1057;&#1077;&#1088;&#1075;&#1077;&#1077;&#1074;&#1072;%20&#1048;.&#1042;.%20&#1052;&#1050;%20&#1044;&#1086;&#1089;&#1082;&#1072;%20&#1063;&#1072;&#1090;&#1088;&#1085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infrescenter.ucoz.ru/index/2024_2025_uchebnyj_god/0-209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troevskoe.arkhschool.ru/news-svc/item?id=825328&amp;lang=ru&amp;type=news&amp;site_type=school" TargetMode="External"/><Relationship Id="rId2" Type="http://schemas.openxmlformats.org/officeDocument/2006/relationships/hyperlink" Target="&#1056;&#1077;&#1089;&#1091;&#1088;&#1089;&#1085;&#1086;&#1077;%20&#1086;&#1073;&#1077;&#1089;&#1087;&#1077;&#1095;&#1077;&#1085;&#1080;&#1077;%20&#1087;&#1088;&#1086;&#1077;&#1082;&#1090;&#1072;.doc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2;&#1072;&#1079;%20&#1086;&#1073;%20&#1086;&#1090;&#1082;&#1088;&#1099;&#1090;&#1080;&#1080;%20&#1056;&#1048;&#1055;_&#8470;_18%20&#1086;&#1090;13.03.2025%20&#1085;&#1072;%202025,%20206%20&#1075;&#1086;&#1076;&#1099;_.pdf" TargetMode="External"/><Relationship Id="rId3" Type="http://schemas.openxmlformats.org/officeDocument/2006/relationships/hyperlink" Target="&#1056;&#1077;&#1075;&#1080;&#1086;&#1085;&#1072;&#1083;&#1100;&#1085;&#1099;&#1081;%20&#1087;&#1077;&#1088;&#1077;&#1095;&#1077;&#1085;&#1100;%20&#1056;&#1048;&#1055;_2024.pdf" TargetMode="External"/><Relationship Id="rId7" Type="http://schemas.openxmlformats.org/officeDocument/2006/relationships/hyperlink" Target="&#1055;&#1077;&#1088;&#1077;&#1095;&#1077;&#1085;&#1100;%20&#1056;&#1048;&#1055;%20&#1085;&#1072;%202025_&#1056;&#1072;&#1089;&#1087;&#1086;&#1088;&#1103;&#1078;&#1077;&#1085;&#1080;&#1077;%20&#1052;&#1080;&#1085;&#1086;&#1073;&#1088;&#1072;&#1079;&#1086;&#1074;&#1072;&#1085;&#1080;&#1103;%20&#1040;&#1054;_27.02.2025,&#1085;&#1086;&#1084;&#1077;&#1088;252.pdf" TargetMode="External"/><Relationship Id="rId2" Type="http://schemas.openxmlformats.org/officeDocument/2006/relationships/hyperlink" Target="https://stroevskoe.arkhschool.ru/?section_id=13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80;&#1082;&#1072;&#1079;_71_&#1087;&#1077;&#1076;&#1089;&#1086;&#1086;&#1073;&#1097;&#1077;&#1089;&#1090;&#1074;&#1086;_&#1048;&#1044;_2024.pdf" TargetMode="External"/><Relationship Id="rId5" Type="http://schemas.openxmlformats.org/officeDocument/2006/relationships/hyperlink" Target="&#1044;&#1086;&#1088;&#1086;&#1078;&#1085;&#1072;&#1103;%20&#1082;&#1072;&#1088;&#1090;&#1072;%20&#1080;&#1085;&#1085;&#1086;&#1074;.%20&#1087;&#1088;&#1086;&#1077;&#1082;&#1090;&#1072;_%202024.pdf" TargetMode="External"/><Relationship Id="rId4" Type="http://schemas.openxmlformats.org/officeDocument/2006/relationships/hyperlink" Target="&#1055;&#1088;&#1080;&#1082;&#1072;&#1079;_18.03.2024_&#1086;&#1090;&#1082;&#1088;&#1099;&#1090;&#1080;&#1077;%20&#1080;&#1085;&#1085;&#1086;&#1074;.%20&#1087;&#1083;&#1086;&#1097;&#1072;&#1076;&#1082;&#1080;.pdf" TargetMode="External"/><Relationship Id="rId9" Type="http://schemas.openxmlformats.org/officeDocument/2006/relationships/hyperlink" Target="&#1044;&#1086;&#1088;&#1086;&#1078;&#1085;&#1072;&#1103;%20&#1082;&#1072;&#1088;&#1090;&#1072;%20%20&#1056;&#1048;&#1055;_18%20&#1086;&#1090;13.03.2025%20&#1085;&#1072;%202025,%20206%20&#1075;&#1086;&#1076;&#1099;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408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Региональный заочный конкурс </a:t>
            </a:r>
            <a:r>
              <a:rPr lang="ru-RU" sz="2000" b="1" i="1" dirty="0">
                <a:solidFill>
                  <a:srgbClr val="002060"/>
                </a:solidFill>
              </a:rPr>
              <a:t/>
            </a:r>
            <a:br>
              <a:rPr lang="ru-RU" sz="2000" b="1" i="1" dirty="0">
                <a:solidFill>
                  <a:srgbClr val="002060"/>
                </a:solidFill>
              </a:rPr>
            </a:br>
            <a:r>
              <a:rPr lang="ru-RU" sz="2000" b="1" i="1" dirty="0">
                <a:solidFill>
                  <a:srgbClr val="002060"/>
                </a:solidFill>
              </a:rPr>
              <a:t>«Цифровой прорыв: лучшие практики школ Архангельской области»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636912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Название разработки: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«Использование </a:t>
            </a:r>
            <a:r>
              <a:rPr lang="ru-RU" sz="2000" b="1" dirty="0">
                <a:solidFill>
                  <a:srgbClr val="002060"/>
                </a:solidFill>
              </a:rPr>
              <a:t>цифровых образовательных ресурсов в урочной и внеурочной </a:t>
            </a:r>
            <a:r>
              <a:rPr lang="ru-RU" sz="2000" b="1" dirty="0" smtClean="0">
                <a:solidFill>
                  <a:srgbClr val="002060"/>
                </a:solidFill>
              </a:rPr>
              <a:t>деятельности»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Номинация: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«Цифровая </a:t>
            </a:r>
            <a:r>
              <a:rPr lang="ru-RU" sz="2000" b="1" dirty="0">
                <a:solidFill>
                  <a:srgbClr val="002060"/>
                </a:solidFill>
              </a:rPr>
              <a:t>образовательная среда: управленческий аспект»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45166" y="44371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Сергеева И.В., директор,</a:t>
            </a:r>
          </a:p>
          <a:p>
            <a:pPr algn="r"/>
            <a:r>
              <a:rPr lang="ru-RU" b="1" i="1" dirty="0" err="1" smtClean="0">
                <a:solidFill>
                  <a:srgbClr val="002060"/>
                </a:solidFill>
              </a:rPr>
              <a:t>Пеньевская</a:t>
            </a:r>
            <a:r>
              <a:rPr lang="ru-RU" b="1" i="1" dirty="0" smtClean="0">
                <a:solidFill>
                  <a:srgbClr val="002060"/>
                </a:solidFill>
              </a:rPr>
              <a:t> И. И., методист,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Молчанова И.Н., учитель  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МБОУ «</a:t>
            </a:r>
            <a:r>
              <a:rPr lang="ru-RU" b="1" i="1" dirty="0" err="1" smtClean="0">
                <a:solidFill>
                  <a:srgbClr val="002060"/>
                </a:solidFill>
              </a:rPr>
              <a:t>Строевская</a:t>
            </a:r>
            <a:r>
              <a:rPr lang="ru-RU" b="1" i="1" dirty="0" smtClean="0">
                <a:solidFill>
                  <a:srgbClr val="002060"/>
                </a:solidFill>
              </a:rPr>
              <a:t> ООШ»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65745" y="5661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2026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63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0524" y="188640"/>
            <a:ext cx="872912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Опыт деятельности: </a:t>
            </a:r>
            <a:r>
              <a:rPr lang="ru-RU" sz="1600" b="1" u="sng" dirty="0" smtClean="0">
                <a:solidFill>
                  <a:srgbClr val="002060"/>
                </a:solidFill>
              </a:rPr>
              <a:t>к</a:t>
            </a:r>
            <a:r>
              <a:rPr lang="ru-RU" sz="1600" b="1" u="sng" dirty="0" smtClean="0"/>
              <a:t>омплектование </a:t>
            </a:r>
            <a:r>
              <a:rPr lang="ru-RU" sz="1600" b="1" u="sng" dirty="0"/>
              <a:t>творческих групп и </a:t>
            </a:r>
            <a:r>
              <a:rPr lang="ru-RU" sz="1600" b="1" u="sng" dirty="0" smtClean="0"/>
              <a:t>мотивация</a:t>
            </a:r>
          </a:p>
          <a:p>
            <a:r>
              <a:rPr lang="ru-RU" sz="1600" b="1" u="sng" dirty="0" smtClean="0"/>
              <a:t> </a:t>
            </a:r>
            <a:r>
              <a:rPr lang="ru-RU" sz="1600" b="1" u="sng" dirty="0"/>
              <a:t>участников на активное включение в инновационную </a:t>
            </a:r>
            <a:r>
              <a:rPr lang="ru-RU" sz="1600" b="1" u="sng" dirty="0" smtClean="0"/>
              <a:t>деятельность  </a:t>
            </a:r>
            <a:r>
              <a:rPr lang="ru-RU" sz="1600" dirty="0" smtClean="0"/>
              <a:t>(Приказ - организация </a:t>
            </a:r>
            <a:r>
              <a:rPr lang="ru-RU" sz="1600" dirty="0"/>
              <a:t>ТГ</a:t>
            </a:r>
            <a:r>
              <a:rPr lang="ru-RU" sz="1600" dirty="0" smtClean="0"/>
              <a:t>)</a:t>
            </a:r>
            <a:endParaRPr lang="ru-RU" sz="1600" u="sng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523" y="908720"/>
            <a:ext cx="8856984" cy="56938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/>
              <a:t>Заседание 1. 16 сентября 2024. Тема заседания: «Цифровое самообразование   учителя как ресурс освоения и применения в работе  технологических инструментов ЦОР».</a:t>
            </a:r>
            <a:endParaRPr lang="ru-RU" sz="1400" dirty="0"/>
          </a:p>
          <a:p>
            <a:pPr algn="just"/>
            <a:r>
              <a:rPr lang="ru-RU" sz="1400" b="1" i="1" dirty="0"/>
              <a:t>Рассмотрены следующие вопросы: </a:t>
            </a:r>
          </a:p>
          <a:p>
            <a:pPr algn="just"/>
            <a:r>
              <a:rPr lang="ru-RU" sz="1400" dirty="0"/>
              <a:t>1. Содержание, направления работы, отраженные в заявке на присвоение МБОУ «</a:t>
            </a:r>
            <a:r>
              <a:rPr lang="ru-RU" sz="1400" dirty="0" err="1"/>
              <a:t>Строевская</a:t>
            </a:r>
            <a:r>
              <a:rPr lang="ru-RU" sz="1400" dirty="0"/>
              <a:t> СОШ» статуса региональной инновационной площадки по теме «Цифровые технологии в обучении и воспитании». </a:t>
            </a:r>
          </a:p>
          <a:p>
            <a:pPr algn="just"/>
            <a:r>
              <a:rPr lang="ru-RU" sz="1400" dirty="0"/>
              <a:t>2. Самообразование в рамках темы проекта. Педагоги в процессе обсуждения определили тематические направления для самообразования: мультимедийный учебный контент на уроках; интерактивный электронный контент на уроках; интеграция контента образовательных онлайн-платформ   в  содержание предмета; инструменты интерактивной панели как средство повышения мотивации при работе с учебным материалом на уроках; ЦОС Моя школа в работе учителя; ИИ в работе учителя.</a:t>
            </a:r>
          </a:p>
          <a:p>
            <a:pPr algn="just"/>
            <a:r>
              <a:rPr lang="ru-RU" sz="1400" b="1" dirty="0" smtClean="0"/>
              <a:t>Заседание </a:t>
            </a:r>
            <a:r>
              <a:rPr lang="ru-RU" sz="1400" b="1" dirty="0"/>
              <a:t>2. 11 ноября 2024 г.   Тема заседания:  «Интерактивная панель в работе учителя и другие ИКТ – находки». </a:t>
            </a:r>
            <a:r>
              <a:rPr lang="en-US" sz="1400" b="1" dirty="0">
                <a:hlinkClick r:id="rId2"/>
              </a:rPr>
              <a:t>https://</a:t>
            </a:r>
            <a:r>
              <a:rPr lang="en-US" sz="1400" b="1" dirty="0" smtClean="0">
                <a:hlinkClick r:id="rId2"/>
              </a:rPr>
              <a:t>stroevskoe.arkhschool.ru/news-svc/item?id=799745&amp;lang=ru&amp;type=news&amp;site_type=school</a:t>
            </a:r>
            <a:r>
              <a:rPr lang="ru-RU" sz="1400" b="1" dirty="0" smtClean="0"/>
              <a:t> </a:t>
            </a:r>
            <a:endParaRPr lang="ru-RU" sz="1400" dirty="0"/>
          </a:p>
          <a:p>
            <a:pPr algn="just"/>
            <a:r>
              <a:rPr lang="ru-RU" sz="1400" dirty="0" smtClean="0"/>
              <a:t>В </a:t>
            </a:r>
            <a:r>
              <a:rPr lang="ru-RU" sz="1400" dirty="0"/>
              <a:t>ходе заседания педагоги </a:t>
            </a:r>
            <a:r>
              <a:rPr lang="ru-RU" sz="1400" dirty="0" smtClean="0"/>
              <a:t>продемонстрировали </a:t>
            </a:r>
            <a:r>
              <a:rPr lang="ru-RU" sz="1400" dirty="0"/>
              <a:t>на практике современные инструменты работы с интерактивными панелями. Они поделились опытом эффективного использования этих технологий на уроках, показали конкретные примеры внедрения цифровых решений в образовательный процесс и </a:t>
            </a:r>
            <a:r>
              <a:rPr lang="ru-RU" sz="1400" dirty="0" smtClean="0"/>
              <a:t>показали</a:t>
            </a:r>
            <a:r>
              <a:rPr lang="ru-RU" sz="1400" dirty="0"/>
              <a:t>, </a:t>
            </a:r>
            <a:r>
              <a:rPr lang="ru-RU" sz="1400" dirty="0" smtClean="0"/>
              <a:t>какие конкретные инструменты панели </a:t>
            </a:r>
            <a:r>
              <a:rPr lang="ru-RU" sz="1400" dirty="0"/>
              <a:t>помогают сделать занятия более </a:t>
            </a:r>
            <a:r>
              <a:rPr lang="ru-RU" sz="1400" dirty="0" smtClean="0"/>
              <a:t>наглядными и интерактивными. Выбор </a:t>
            </a:r>
            <a:r>
              <a:rPr lang="ru-RU" sz="1400" dirty="0"/>
              <a:t>таких инструментов зависит от предмета преподавания и задач, которые ставит учитель к уроку. </a:t>
            </a:r>
            <a:r>
              <a:rPr lang="ru-RU" sz="1400" dirty="0" smtClean="0"/>
              <a:t>Встреча </a:t>
            </a:r>
            <a:r>
              <a:rPr lang="ru-RU" sz="1400" dirty="0"/>
              <a:t>стала площадкой для обмена лучшими практиками и поиска новых идей для дальнейшего совершенствования учебного процесса с помощью современных технологий.</a:t>
            </a:r>
          </a:p>
          <a:p>
            <a:pPr algn="just"/>
            <a:r>
              <a:rPr lang="ru-RU" sz="1400" b="1" dirty="0" smtClean="0"/>
              <a:t>Заседание </a:t>
            </a:r>
            <a:r>
              <a:rPr lang="ru-RU" sz="1400" b="1" dirty="0"/>
              <a:t>3. 13 декабря 2024 г. Окружной методический день по теме: «ИКТ – компетентность педагога как  эффективный ресурс  для решения задач цифровой трансформации» (представление опыта)</a:t>
            </a:r>
            <a:endParaRPr lang="ru-RU" sz="1400" dirty="0"/>
          </a:p>
          <a:p>
            <a:pPr algn="just"/>
            <a:r>
              <a:rPr lang="ru-RU" sz="1400" dirty="0" smtClean="0"/>
              <a:t>В </a:t>
            </a:r>
            <a:r>
              <a:rPr lang="ru-RU" sz="1400" dirty="0"/>
              <a:t>работе методического дня приняли участие педагоги трех школ округа: </a:t>
            </a:r>
            <a:r>
              <a:rPr lang="ru-RU" sz="1400" dirty="0" err="1"/>
              <a:t>Строевской</a:t>
            </a:r>
            <a:r>
              <a:rPr lang="ru-RU" sz="1400" dirty="0"/>
              <a:t> СОШ, </a:t>
            </a:r>
            <a:r>
              <a:rPr lang="ru-RU" sz="1400" dirty="0" err="1"/>
              <a:t>Бестужевской</a:t>
            </a:r>
            <a:r>
              <a:rPr lang="ru-RU" sz="1400" dirty="0"/>
              <a:t> СОШ и </a:t>
            </a:r>
            <a:r>
              <a:rPr lang="ru-RU" sz="1400" dirty="0" err="1"/>
              <a:t>Плосской</a:t>
            </a:r>
            <a:r>
              <a:rPr lang="ru-RU" sz="1400" dirty="0"/>
              <a:t> ООШ. Четыре открытых урока от учителей  МБОУ «</a:t>
            </a:r>
            <a:r>
              <a:rPr lang="ru-RU" sz="1400" dirty="0" err="1"/>
              <a:t>Строевская</a:t>
            </a:r>
            <a:r>
              <a:rPr lang="ru-RU" sz="1400" dirty="0"/>
              <a:t> СОШ»: физика в 7 классе, учитель Сергеева И.В.. русский язык в 9 классе, учитель Волова Л.В., география в 5 классе, учитель Пушкина Е.А., окружающий мир в 1 классе, учитель </a:t>
            </a:r>
            <a:r>
              <a:rPr lang="ru-RU" sz="1400" dirty="0" err="1"/>
              <a:t>Кункова</a:t>
            </a:r>
            <a:r>
              <a:rPr lang="ru-RU" sz="1400" dirty="0"/>
              <a:t> В.В. и  выступления педагогов </a:t>
            </a:r>
            <a:r>
              <a:rPr lang="ru-RU" sz="1400" dirty="0" err="1"/>
              <a:t>Бестужевской</a:t>
            </a:r>
            <a:r>
              <a:rPr lang="ru-RU" sz="1400" dirty="0"/>
              <a:t> школы стали наполнением этого методического дня.  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23953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244" y="1124744"/>
            <a:ext cx="8784976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u="sng" dirty="0" smtClean="0"/>
              <a:t>Открытые уроки:  </a:t>
            </a:r>
            <a:endParaRPr lang="ru-RU" sz="1600" b="1" u="sng" dirty="0"/>
          </a:p>
          <a:p>
            <a:pPr lvl="0"/>
            <a:r>
              <a:rPr lang="ru-RU" dirty="0"/>
              <a:t>История (9 класс, учитель Волова Л.В.): «Экономическое развитие России в конце XIX века» – </a:t>
            </a:r>
            <a:r>
              <a:rPr lang="ru-RU" b="1" i="1" dirty="0"/>
              <a:t>применение </a:t>
            </a:r>
            <a:r>
              <a:rPr lang="ru-RU" b="1" i="1" dirty="0" smtClean="0"/>
              <a:t>сервисов интерактивных заданий на интерактивной панели.</a:t>
            </a:r>
            <a:endParaRPr lang="ru-RU" sz="1600" b="1" i="1" dirty="0"/>
          </a:p>
          <a:p>
            <a:pPr lvl="0"/>
            <a:r>
              <a:rPr lang="ru-RU" dirty="0"/>
              <a:t>Физика (7 класс, учитель Сергеева И.В.): «Передача давления твёрдыми телами, жидкостями и газами. Закон Паскаля» – </a:t>
            </a:r>
            <a:r>
              <a:rPr lang="ru-RU" b="1" i="1" dirty="0"/>
              <a:t>визуализация сложных физических процессов и применение онлайн доски </a:t>
            </a:r>
            <a:r>
              <a:rPr lang="en-US" b="1" i="1" dirty="0" err="1" smtClean="0"/>
              <a:t>Chattern</a:t>
            </a:r>
            <a:r>
              <a:rPr lang="ru-RU" b="1" i="1" dirty="0" smtClean="0"/>
              <a:t> на интерактивной панели.</a:t>
            </a:r>
            <a:endParaRPr lang="ru-RU" sz="1600" b="1" i="1" dirty="0"/>
          </a:p>
          <a:p>
            <a:pPr lvl="0"/>
            <a:r>
              <a:rPr lang="ru-RU" dirty="0"/>
              <a:t>Литература (5 класс, учитель Волова Н.Н.): «Тема Родины в стихотворениях Н.М. Рубцова» – </a:t>
            </a:r>
            <a:r>
              <a:rPr lang="ru-RU" b="1" i="1" dirty="0"/>
              <a:t>использование мультимедийных ресурсов для </a:t>
            </a:r>
            <a:r>
              <a:rPr lang="ru-RU" b="1" i="1" dirty="0" smtClean="0"/>
              <a:t>восприятия </a:t>
            </a:r>
            <a:r>
              <a:rPr lang="ru-RU" b="1" i="1" dirty="0"/>
              <a:t>поэзии.</a:t>
            </a:r>
            <a:endParaRPr lang="ru-RU" sz="1600" b="1" i="1" dirty="0"/>
          </a:p>
          <a:p>
            <a:pPr lvl="0"/>
            <a:r>
              <a:rPr lang="ru-RU" dirty="0"/>
              <a:t>География (8 класс, учитель Пушкина Е.А.): «Наши моря» – </a:t>
            </a:r>
            <a:r>
              <a:rPr lang="ru-RU" b="1" i="1" dirty="0"/>
              <a:t>работа с мультимедийным учебным </a:t>
            </a:r>
            <a:r>
              <a:rPr lang="ru-RU" b="1" i="1" dirty="0" smtClean="0"/>
              <a:t>контентом на интерактивной панели.</a:t>
            </a:r>
            <a:endParaRPr lang="ru-RU" sz="1600" b="1" i="1" dirty="0"/>
          </a:p>
          <a:p>
            <a:pPr lvl="0"/>
            <a:r>
              <a:rPr lang="ru-RU" b="1" u="sng" dirty="0" smtClean="0"/>
              <a:t>Открытые занятия </a:t>
            </a:r>
            <a:r>
              <a:rPr lang="ru-RU" b="1" u="sng" dirty="0"/>
              <a:t>по программам дополнительного образования </a:t>
            </a:r>
            <a:r>
              <a:rPr lang="ru-RU" b="1" u="sng" dirty="0" smtClean="0"/>
              <a:t>:</a:t>
            </a:r>
            <a:endParaRPr lang="ru-RU" sz="1600" b="1" u="sng" dirty="0"/>
          </a:p>
          <a:p>
            <a:pPr lvl="0"/>
            <a:r>
              <a:rPr lang="ru-RU" dirty="0"/>
              <a:t>Итоговое занятие творческого объединения «Кудесники» (начальная школа): показ  сказки «Морозко</a:t>
            </a:r>
            <a:r>
              <a:rPr lang="ru-RU" dirty="0" smtClean="0"/>
              <a:t>» с использованием мультимедийного оборудования,  </a:t>
            </a:r>
            <a:r>
              <a:rPr lang="ru-RU" b="1" i="1" dirty="0"/>
              <a:t>интегрированное  звуковым сопровождением</a:t>
            </a:r>
            <a:r>
              <a:rPr lang="ru-RU" dirty="0"/>
              <a:t> (педагог </a:t>
            </a:r>
            <a:r>
              <a:rPr lang="ru-RU" dirty="0" err="1"/>
              <a:t>Кункова</a:t>
            </a:r>
            <a:r>
              <a:rPr lang="ru-RU" dirty="0"/>
              <a:t> В.В.).  </a:t>
            </a:r>
            <a:endParaRPr lang="ru-RU" sz="1600" dirty="0"/>
          </a:p>
          <a:p>
            <a:pPr lvl="0"/>
            <a:r>
              <a:rPr lang="ru-RU" dirty="0"/>
              <a:t>Открытое занятие по программе «История и культура родного края. Тема:   «Село </a:t>
            </a:r>
            <a:r>
              <a:rPr lang="ru-RU" dirty="0" err="1"/>
              <a:t>Строевское</a:t>
            </a:r>
            <a:r>
              <a:rPr lang="ru-RU" dirty="0"/>
              <a:t>.  Земляки, которыми гордится село» (педагог Тропина О.А</a:t>
            </a:r>
            <a:r>
              <a:rPr lang="ru-RU" dirty="0" smtClean="0"/>
              <a:t>.) </a:t>
            </a:r>
            <a:r>
              <a:rPr lang="ru-RU" dirty="0"/>
              <a:t>– </a:t>
            </a:r>
            <a:r>
              <a:rPr lang="ru-RU" b="1" i="1" dirty="0"/>
              <a:t>применение </a:t>
            </a:r>
            <a:r>
              <a:rPr lang="ru-RU" b="1" i="1" dirty="0" smtClean="0"/>
              <a:t>интерактивных презентаций </a:t>
            </a:r>
            <a:r>
              <a:rPr lang="ru-RU" dirty="0" smtClean="0"/>
              <a:t>.  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4244" y="6021288"/>
            <a:ext cx="878497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Ссылка на публикацию</a:t>
            </a:r>
            <a:r>
              <a:rPr lang="ru-RU" b="1" dirty="0" smtClean="0"/>
              <a:t>: </a:t>
            </a:r>
            <a:r>
              <a:rPr lang="ru-RU" b="1" i="1" dirty="0"/>
              <a:t> </a:t>
            </a:r>
            <a:r>
              <a:rPr lang="ru-RU" b="1" i="1" u="sng" dirty="0">
                <a:hlinkClick r:id="rId2"/>
              </a:rPr>
              <a:t>https://stroevskoe.arkhschool.ru/news-svc/item?id=1100723&amp;lang=ru&amp;type=news&amp;site_type=school</a:t>
            </a:r>
            <a:r>
              <a:rPr lang="ru-RU" b="1" i="1" dirty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4244" y="116632"/>
            <a:ext cx="878497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деятельности: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u="sng" dirty="0"/>
              <a:t>т</a:t>
            </a:r>
            <a:r>
              <a:rPr lang="ru-RU" b="1" u="sng" dirty="0" smtClean="0"/>
              <a:t>ематика </a:t>
            </a:r>
            <a:r>
              <a:rPr lang="ru-RU" b="1" u="sng" dirty="0"/>
              <a:t>представленного опыта в рамках совещания руководителей образовательных организаций </a:t>
            </a:r>
            <a:r>
              <a:rPr lang="ru-RU" b="1" u="sng" dirty="0" err="1"/>
              <a:t>Устьянского</a:t>
            </a:r>
            <a:r>
              <a:rPr lang="ru-RU" b="1" u="sng" dirty="0"/>
              <a:t> муниципального округа,  16 января 2025 г</a:t>
            </a:r>
            <a:r>
              <a:rPr lang="ru-RU" b="1" u="sng" dirty="0" smtClean="0"/>
              <a:t>.</a:t>
            </a:r>
            <a:endParaRPr lang="ru-RU" sz="1600" u="sng" dirty="0"/>
          </a:p>
        </p:txBody>
      </p:sp>
    </p:spTree>
    <p:extLst>
      <p:ext uri="{BB962C8B-B14F-4D97-AF65-F5344CB8AC3E}">
        <p14:creationId xmlns:p14="http://schemas.microsoft.com/office/powerpoint/2010/main" val="3766573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480" y="1412776"/>
            <a:ext cx="8550504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i="1" dirty="0" smtClean="0"/>
              <a:t>Открытый урок  </a:t>
            </a:r>
            <a:r>
              <a:rPr lang="ru-RU" dirty="0"/>
              <a:t>в малокомплектном 2-4 классе (учитель </a:t>
            </a:r>
            <a:r>
              <a:rPr lang="ru-RU" dirty="0" err="1"/>
              <a:t>Кункова</a:t>
            </a:r>
            <a:r>
              <a:rPr lang="ru-RU" dirty="0"/>
              <a:t> В.В.): литературное чтение (4 класс): «Анализ авторских приемов создания образа природы» и ИЗО (2 класс): «Изображение природы в разных состояниях с цифровой поддержкой».   </a:t>
            </a:r>
            <a:r>
              <a:rPr lang="ru-RU" b="1" i="1" dirty="0" smtClean="0"/>
              <a:t>Инструменты </a:t>
            </a:r>
            <a:r>
              <a:rPr lang="ru-RU" b="1" i="1" dirty="0"/>
              <a:t>интерактивной панели при работе с учебным материалом </a:t>
            </a:r>
            <a:r>
              <a:rPr lang="ru-RU" b="1" i="1" dirty="0" smtClean="0"/>
              <a:t>  </a:t>
            </a:r>
            <a:r>
              <a:rPr lang="ru-RU" b="1" i="1" dirty="0"/>
              <a:t>обеспечивали персонализированный подход за счет быстрого изменения демонстрационного материала под потребности класса.</a:t>
            </a:r>
          </a:p>
          <a:p>
            <a:pPr lvl="0" algn="just"/>
            <a:endParaRPr lang="ru-RU" dirty="0" smtClean="0"/>
          </a:p>
          <a:p>
            <a:pPr lvl="0" algn="just"/>
            <a:r>
              <a:rPr lang="ru-RU" b="1" i="1" dirty="0" smtClean="0"/>
              <a:t>Открытое внеурочное занятие: </a:t>
            </a:r>
            <a:r>
              <a:rPr lang="ru-RU" dirty="0"/>
              <a:t>Праздник «Мамин день» (малокомплектный 1, 3 классы, учитель Пушкина М.Л.). </a:t>
            </a:r>
            <a:r>
              <a:rPr lang="ru-RU" b="1" i="1" dirty="0"/>
              <a:t>Мультимедийный учебный контент помог сделать  материал занятия </a:t>
            </a:r>
            <a:r>
              <a:rPr lang="ru-RU" b="1" i="1" dirty="0" smtClean="0"/>
              <a:t>интересным</a:t>
            </a:r>
            <a:r>
              <a:rPr lang="ru-RU" b="1" i="1" dirty="0"/>
              <a:t>, увлекательным. </a:t>
            </a:r>
          </a:p>
          <a:p>
            <a:pPr lvl="0" algn="just"/>
            <a:endParaRPr lang="ru-RU" dirty="0" smtClean="0"/>
          </a:p>
          <a:p>
            <a:pPr lvl="0" algn="just"/>
            <a:r>
              <a:rPr lang="ru-RU" b="1" i="1" dirty="0" smtClean="0"/>
              <a:t>Художественная </a:t>
            </a:r>
            <a:r>
              <a:rPr lang="ru-RU" b="1" i="1" dirty="0"/>
              <a:t>постановка «Минуты затишья</a:t>
            </a:r>
            <a:r>
              <a:rPr lang="ru-RU" b="1" i="1" dirty="0" smtClean="0"/>
              <a:t>» </a:t>
            </a:r>
            <a:r>
              <a:rPr lang="ru-RU" dirty="0" smtClean="0"/>
              <a:t>от отряда </a:t>
            </a:r>
            <a:r>
              <a:rPr lang="ru-RU" dirty="0"/>
              <a:t>«</a:t>
            </a:r>
            <a:r>
              <a:rPr lang="ru-RU" dirty="0" smtClean="0"/>
              <a:t>Орлята </a:t>
            </a:r>
            <a:r>
              <a:rPr lang="ru-RU" dirty="0"/>
              <a:t>России» (2, 4 классы, учитель </a:t>
            </a:r>
            <a:r>
              <a:rPr lang="ru-RU" dirty="0" err="1"/>
              <a:t>Кункова</a:t>
            </a:r>
            <a:r>
              <a:rPr lang="ru-RU" dirty="0"/>
              <a:t> В.В.) </a:t>
            </a:r>
            <a:r>
              <a:rPr lang="ru-RU" dirty="0" smtClean="0"/>
              <a:t>  </a:t>
            </a:r>
            <a:r>
              <a:rPr lang="ru-RU" b="1" i="1" dirty="0"/>
              <a:t>М</a:t>
            </a:r>
            <a:r>
              <a:rPr lang="ru-RU" b="1" i="1" dirty="0" smtClean="0"/>
              <a:t>ультимедийные элементы постановки способствовали глубокому погружению детей в происходящее.</a:t>
            </a:r>
            <a:endParaRPr lang="ru-RU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0434" y="260648"/>
            <a:ext cx="860878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деятельности: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</a:rPr>
              <a:t>т</a:t>
            </a:r>
            <a:r>
              <a:rPr lang="ru-RU" b="1" u="sng" dirty="0" smtClean="0"/>
              <a:t>ематика </a:t>
            </a:r>
            <a:r>
              <a:rPr lang="ru-RU" b="1" u="sng" dirty="0"/>
              <a:t>представленного опыта в рамках РМО учителей начальных классов    образовательных организаций 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Устьянского</a:t>
            </a:r>
            <a:r>
              <a:rPr lang="ru-RU" b="1" u="sng" dirty="0" smtClean="0"/>
              <a:t> </a:t>
            </a:r>
            <a:r>
              <a:rPr lang="ru-RU" b="1" u="sng" dirty="0"/>
              <a:t>муниципального округа,  25 ноября 2025 г</a:t>
            </a:r>
            <a:r>
              <a:rPr lang="ru-RU" b="1" u="sng" dirty="0" smtClean="0"/>
              <a:t>.</a:t>
            </a:r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8696" y="5589240"/>
            <a:ext cx="860878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Ссылка на публикацию: </a:t>
            </a:r>
            <a:r>
              <a:rPr lang="ru-RU" b="1" i="1" u="sng" dirty="0">
                <a:hlinkClick r:id="rId2"/>
              </a:rPr>
              <a:t>https://stroevskoe.arkhschool.ru/news-svc/item?id=1100731&amp;lang=ru&amp;type=news&amp;site_type=school</a:t>
            </a:r>
            <a:r>
              <a:rPr lang="ru-RU" b="1" i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632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566" y="1052736"/>
            <a:ext cx="8602740" cy="45858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dirty="0" smtClean="0"/>
              <a:t>Русский </a:t>
            </a:r>
            <a:r>
              <a:rPr lang="ru-RU" dirty="0"/>
              <a:t>язык и литература: </a:t>
            </a:r>
            <a:r>
              <a:rPr lang="ru-RU" b="1" i="1" dirty="0"/>
              <a:t>«Опыт применения WEB-</a:t>
            </a:r>
            <a:r>
              <a:rPr lang="ru-RU" b="1" i="1" dirty="0" err="1"/>
              <a:t>квестов</a:t>
            </a:r>
            <a:r>
              <a:rPr lang="ru-RU" b="1" i="1" dirty="0"/>
              <a:t> как инструмента повышения вовлеченности учащихся</a:t>
            </a:r>
            <a:r>
              <a:rPr lang="ru-RU" b="1" i="1" dirty="0" smtClean="0"/>
              <a:t>» </a:t>
            </a:r>
            <a:r>
              <a:rPr lang="ru-RU" dirty="0" smtClean="0"/>
              <a:t>(Волова Л.В.).</a:t>
            </a:r>
          </a:p>
          <a:p>
            <a:pPr lvl="0" algn="just"/>
            <a:endParaRPr lang="ru-RU" sz="1000" dirty="0"/>
          </a:p>
          <a:p>
            <a:pPr lvl="0" algn="just"/>
            <a:r>
              <a:rPr lang="ru-RU" dirty="0"/>
              <a:t>Иностранные языки: </a:t>
            </a:r>
            <a:r>
              <a:rPr lang="ru-RU" b="1" i="1" dirty="0"/>
              <a:t>«Эффективное использование образовательных сервисов </a:t>
            </a:r>
            <a:r>
              <a:rPr lang="ru-RU" b="1" i="1" dirty="0" err="1"/>
              <a:t>LearningApps</a:t>
            </a:r>
            <a:r>
              <a:rPr lang="ru-RU" b="1" i="1" dirty="0"/>
              <a:t> и </a:t>
            </a:r>
            <a:r>
              <a:rPr lang="ru-RU" b="1" i="1" dirty="0" err="1"/>
              <a:t>Wordwall</a:t>
            </a:r>
            <a:r>
              <a:rPr lang="ru-RU" b="1" i="1" dirty="0"/>
              <a:t> для интерактивного обучения</a:t>
            </a:r>
            <a:r>
              <a:rPr lang="ru-RU" b="1" i="1" dirty="0" smtClean="0"/>
              <a:t>» </a:t>
            </a:r>
            <a:r>
              <a:rPr lang="ru-RU" dirty="0" smtClean="0"/>
              <a:t>(Тропина О.А.).</a:t>
            </a:r>
          </a:p>
          <a:p>
            <a:pPr lvl="0" algn="just"/>
            <a:endParaRPr lang="ru-RU" sz="1000" dirty="0"/>
          </a:p>
          <a:p>
            <a:pPr lvl="0" algn="just"/>
            <a:r>
              <a:rPr lang="ru-RU" dirty="0"/>
              <a:t>Математика: </a:t>
            </a:r>
            <a:r>
              <a:rPr lang="ru-RU" b="1" i="1" dirty="0"/>
              <a:t>«Демонстрация работы онлайн-доски </a:t>
            </a:r>
            <a:r>
              <a:rPr lang="ru-RU" b="1" i="1" dirty="0" err="1"/>
              <a:t>Chattern</a:t>
            </a:r>
            <a:r>
              <a:rPr lang="ru-RU" b="1" i="1" dirty="0"/>
              <a:t> для визуализации сложных математических концепций</a:t>
            </a:r>
            <a:r>
              <a:rPr lang="ru-RU" b="1" i="1" dirty="0" smtClean="0"/>
              <a:t>»</a:t>
            </a:r>
            <a:r>
              <a:rPr lang="ru-RU" dirty="0"/>
              <a:t> </a:t>
            </a:r>
            <a:r>
              <a:rPr lang="ru-RU" dirty="0" smtClean="0"/>
              <a:t>(Сергеева И.В.)</a:t>
            </a:r>
          </a:p>
          <a:p>
            <a:pPr lvl="0" algn="just"/>
            <a:endParaRPr lang="ru-RU" sz="1000" dirty="0"/>
          </a:p>
          <a:p>
            <a:pPr lvl="0" algn="just"/>
            <a:r>
              <a:rPr lang="ru-RU" dirty="0"/>
              <a:t>Цифровая грамотность: </a:t>
            </a:r>
            <a:r>
              <a:rPr lang="ru-RU" b="1" i="1" dirty="0" smtClean="0"/>
              <a:t> «</a:t>
            </a:r>
            <a:r>
              <a:rPr lang="ru-RU" b="1" i="1" dirty="0"/>
              <a:t>Ловушки ЭОР: почему электронные ресурсы подводят учителей и </a:t>
            </a:r>
            <a:r>
              <a:rPr lang="ru-RU" b="1" i="1" dirty="0" smtClean="0"/>
              <a:t>учеников» </a:t>
            </a:r>
            <a:r>
              <a:rPr lang="ru-RU" dirty="0" smtClean="0"/>
              <a:t>(Волова Н.Н.) </a:t>
            </a:r>
          </a:p>
          <a:p>
            <a:pPr lvl="0" algn="just"/>
            <a:endParaRPr lang="ru-RU" sz="1000" dirty="0" smtClean="0"/>
          </a:p>
          <a:p>
            <a:pPr lvl="0" algn="just"/>
            <a:r>
              <a:rPr lang="ru-RU" dirty="0" smtClean="0"/>
              <a:t>Начальная школа: </a:t>
            </a:r>
            <a:r>
              <a:rPr lang="ru-RU" dirty="0"/>
              <a:t>«Презентация опыта использования сервиса «Яндекс. Учебник» в контексте «Современный учитель и цифровая среда</a:t>
            </a:r>
            <a:r>
              <a:rPr lang="ru-RU" dirty="0" smtClean="0"/>
              <a:t>» (</a:t>
            </a:r>
            <a:r>
              <a:rPr lang="ru-RU" dirty="0" err="1" smtClean="0"/>
              <a:t>Кункова</a:t>
            </a:r>
            <a:r>
              <a:rPr lang="ru-RU" dirty="0" smtClean="0"/>
              <a:t> В.В.).</a:t>
            </a:r>
          </a:p>
          <a:p>
            <a:pPr lvl="0" algn="just"/>
            <a:endParaRPr lang="ru-RU" sz="1000" dirty="0"/>
          </a:p>
          <a:p>
            <a:pPr lvl="0" algn="just"/>
            <a:r>
              <a:rPr lang="ru-RU" dirty="0" smtClean="0"/>
              <a:t>Творчество:  </a:t>
            </a:r>
            <a:r>
              <a:rPr lang="ru-RU" dirty="0"/>
              <a:t>«Мастер-класс </a:t>
            </a:r>
            <a:r>
              <a:rPr lang="ru-RU" b="1" i="1" dirty="0"/>
              <a:t>«Цифровая скульптура: мастерская объемных наклеек </a:t>
            </a:r>
            <a:r>
              <a:rPr lang="ru-RU" b="1" i="1" dirty="0" smtClean="0"/>
              <a:t>или о том, </a:t>
            </a:r>
            <a:r>
              <a:rPr lang="ru-RU" b="1" i="1" dirty="0"/>
              <a:t>как цифровые инструменты могут стимулировать развитие креативности</a:t>
            </a:r>
            <a:r>
              <a:rPr lang="ru-RU" b="1" i="1" dirty="0" smtClean="0"/>
              <a:t>» </a:t>
            </a:r>
            <a:r>
              <a:rPr lang="ru-RU" dirty="0" smtClean="0"/>
              <a:t>(Молчанова И.Н.)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0648"/>
            <a:ext cx="860878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деятельности: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</a:rPr>
              <a:t>т</a:t>
            </a:r>
            <a:r>
              <a:rPr lang="ru-RU" b="1" u="sng" dirty="0" smtClean="0"/>
              <a:t>ематика  </a:t>
            </a:r>
            <a:r>
              <a:rPr lang="ru-RU" b="1" u="sng" dirty="0"/>
              <a:t>представленного опыта в рамках окружного методического семинара, 22 декабря </a:t>
            </a:r>
            <a:r>
              <a:rPr lang="ru-RU" b="1" u="sng" dirty="0" smtClean="0"/>
              <a:t>2025</a:t>
            </a:r>
            <a:r>
              <a:rPr lang="ru-RU" b="1" u="sng" dirty="0"/>
              <a:t> </a:t>
            </a:r>
            <a:r>
              <a:rPr lang="ru-RU" b="1" u="sng" dirty="0" smtClean="0"/>
              <a:t>г.</a:t>
            </a:r>
            <a:endParaRPr lang="ru-RU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566" y="5877272"/>
            <a:ext cx="860274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/>
            <a:r>
              <a:rPr lang="ru-RU" b="1" dirty="0"/>
              <a:t>Ссылка на публикацию: </a:t>
            </a:r>
            <a:r>
              <a:rPr lang="ru-RU" b="1" i="1" u="sng" dirty="0">
                <a:hlinkClick r:id="rId2"/>
              </a:rPr>
              <a:t>https://stroevskoe.arkhschool.ru/news-svc/item?id=1100732&amp;lang=ru&amp;type=news&amp;site_type=school</a:t>
            </a:r>
            <a:r>
              <a:rPr lang="ru-RU" b="1" i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632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700808"/>
            <a:ext cx="8352928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Читательский форум - событийное мероприятие, в котором </a:t>
            </a:r>
            <a:r>
              <a:rPr lang="ru-RU" dirty="0" smtClean="0">
                <a:solidFill>
                  <a:srgbClr val="002060"/>
                </a:solidFill>
              </a:rPr>
              <a:t> принимают </a:t>
            </a:r>
            <a:r>
              <a:rPr lang="ru-RU" dirty="0">
                <a:solidFill>
                  <a:srgbClr val="002060"/>
                </a:solidFill>
              </a:rPr>
              <a:t>участие школьники из 12 - 14 школ </a:t>
            </a:r>
            <a:r>
              <a:rPr lang="ru-RU" dirty="0" err="1">
                <a:solidFill>
                  <a:srgbClr val="002060"/>
                </a:solidFill>
              </a:rPr>
              <a:t>Устьянского</a:t>
            </a:r>
            <a:r>
              <a:rPr lang="ru-RU" dirty="0">
                <a:solidFill>
                  <a:srgbClr val="002060"/>
                </a:solidFill>
              </a:rPr>
              <a:t> муниципального округа, форум собирает на своих площадках от 150 школьников.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i="1" u="sng" dirty="0" smtClean="0">
                <a:solidFill>
                  <a:srgbClr val="002060"/>
                </a:solidFill>
              </a:rPr>
              <a:t>Методические </a:t>
            </a:r>
            <a:r>
              <a:rPr lang="ru-RU" b="1" i="1" u="sng" dirty="0">
                <a:solidFill>
                  <a:srgbClr val="002060"/>
                </a:solidFill>
              </a:rPr>
              <a:t>разработки шести литературных площадок </a:t>
            </a:r>
            <a:r>
              <a:rPr lang="ru-RU" dirty="0">
                <a:solidFill>
                  <a:srgbClr val="002060"/>
                </a:solidFill>
              </a:rPr>
              <a:t>в дистанционном </a:t>
            </a:r>
            <a:r>
              <a:rPr lang="ru-RU" dirty="0" smtClean="0">
                <a:solidFill>
                  <a:srgbClr val="002060"/>
                </a:solidFill>
              </a:rPr>
              <a:t>формате Читательского </a:t>
            </a:r>
            <a:r>
              <a:rPr lang="ru-RU" dirty="0">
                <a:solidFill>
                  <a:srgbClr val="002060"/>
                </a:solidFill>
              </a:rPr>
              <a:t>форума </a:t>
            </a:r>
            <a:r>
              <a:rPr lang="ru-RU" dirty="0" smtClean="0">
                <a:solidFill>
                  <a:srgbClr val="002060"/>
                </a:solidFill>
              </a:rPr>
              <a:t>– 2025  с </a:t>
            </a:r>
            <a:r>
              <a:rPr lang="ru-RU" dirty="0">
                <a:solidFill>
                  <a:srgbClr val="002060"/>
                </a:solidFill>
              </a:rPr>
              <a:t>применением интерактивных образовательных инструментов в </a:t>
            </a:r>
            <a:r>
              <a:rPr lang="ru-RU" b="1" i="1" dirty="0">
                <a:solidFill>
                  <a:srgbClr val="002060"/>
                </a:solidFill>
              </a:rPr>
              <a:t>онлайн сервисе </a:t>
            </a:r>
            <a:r>
              <a:rPr lang="en-US" b="1" i="1" dirty="0">
                <a:solidFill>
                  <a:srgbClr val="002060"/>
                </a:solidFill>
              </a:rPr>
              <a:t>Online Test Pad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i="1" u="sng" dirty="0" smtClean="0">
                <a:solidFill>
                  <a:srgbClr val="002060"/>
                </a:solidFill>
              </a:rPr>
              <a:t>создали </a:t>
            </a:r>
            <a:r>
              <a:rPr lang="ru-RU" b="1" i="1" u="sng" dirty="0">
                <a:solidFill>
                  <a:srgbClr val="002060"/>
                </a:solidFill>
              </a:rPr>
              <a:t>8 педагогов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 Для решения </a:t>
            </a:r>
            <a:r>
              <a:rPr lang="ru-RU" dirty="0" smtClean="0">
                <a:solidFill>
                  <a:srgbClr val="002060"/>
                </a:solidFill>
              </a:rPr>
              <a:t>этой задачи были сформированы две </a:t>
            </a:r>
            <a:r>
              <a:rPr lang="ru-RU" dirty="0">
                <a:solidFill>
                  <a:srgbClr val="002060"/>
                </a:solidFill>
              </a:rPr>
              <a:t>наставнические группы по форме «педагог-педагог»  </a:t>
            </a:r>
            <a:r>
              <a:rPr lang="ru-RU" dirty="0" smtClean="0">
                <a:solidFill>
                  <a:srgbClr val="002060"/>
                </a:solidFill>
              </a:rPr>
              <a:t>по технологии </a:t>
            </a:r>
            <a:r>
              <a:rPr lang="ru-RU" dirty="0">
                <a:solidFill>
                  <a:srgbClr val="002060"/>
                </a:solidFill>
              </a:rPr>
              <a:t>партнерского взаимообмена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2" action="ppaction://hlinkfile"/>
              </a:rPr>
              <a:t>Описание работы с ресурсом </a:t>
            </a:r>
            <a:r>
              <a:rPr lang="ru-RU" dirty="0" smtClean="0">
                <a:solidFill>
                  <a:srgbClr val="002060"/>
                </a:solidFill>
              </a:rPr>
              <a:t>представлено в методической разработке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i="1" dirty="0" smtClean="0">
                <a:solidFill>
                  <a:srgbClr val="002060"/>
                </a:solidFill>
              </a:rPr>
              <a:t>Учебно-методический </a:t>
            </a:r>
            <a:r>
              <a:rPr lang="ru-RU" b="1" i="1" dirty="0">
                <a:solidFill>
                  <a:srgbClr val="002060"/>
                </a:solidFill>
              </a:rPr>
              <a:t>материал</a:t>
            </a:r>
            <a:r>
              <a:rPr lang="ru-RU" b="1" i="1" dirty="0" smtClean="0">
                <a:solidFill>
                  <a:srgbClr val="002060"/>
                </a:solidFill>
              </a:rPr>
              <a:t>,  </a:t>
            </a:r>
            <a:r>
              <a:rPr lang="ru-RU" b="1" i="1" dirty="0">
                <a:solidFill>
                  <a:srgbClr val="002060"/>
                </a:solidFill>
              </a:rPr>
              <a:t>разработанный </a:t>
            </a:r>
            <a:r>
              <a:rPr lang="ru-RU" b="1" i="1" dirty="0" smtClean="0">
                <a:solidFill>
                  <a:srgbClr val="002060"/>
                </a:solidFill>
              </a:rPr>
              <a:t>для </a:t>
            </a:r>
            <a:r>
              <a:rPr lang="ru-RU" b="1" i="1" dirty="0">
                <a:solidFill>
                  <a:srgbClr val="002060"/>
                </a:solidFill>
              </a:rPr>
              <a:t>проведения  дистанционной литературной площадки </a:t>
            </a:r>
            <a:r>
              <a:rPr lang="ru-RU" b="1" i="1" dirty="0" smtClean="0">
                <a:solidFill>
                  <a:srgbClr val="002060"/>
                </a:solidFill>
              </a:rPr>
              <a:t>Читательского форума» </a:t>
            </a:r>
            <a:r>
              <a:rPr lang="ru-RU" b="1" i="1" dirty="0">
                <a:solidFill>
                  <a:srgbClr val="002060"/>
                </a:solidFill>
              </a:rPr>
              <a:t>в образовательном онлайн-сервисе </a:t>
            </a:r>
            <a:r>
              <a:rPr lang="ru-RU" b="1" i="1" dirty="0" err="1">
                <a:solidFill>
                  <a:srgbClr val="002060"/>
                </a:solidFill>
              </a:rPr>
              <a:t>Online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Test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Pad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648"/>
            <a:ext cx="835292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</a:p>
          <a:p>
            <a:pPr lvl="1"/>
            <a:r>
              <a:rPr lang="ru-RU" b="1" i="1" u="sng" dirty="0" smtClean="0"/>
              <a:t>опыт  </a:t>
            </a:r>
            <a:r>
              <a:rPr lang="ru-RU" b="1" i="1" u="sng" dirty="0"/>
              <a:t>создания материалов для дистанционных литературных площадок в онлайн сервисе </a:t>
            </a:r>
            <a:r>
              <a:rPr lang="en-US" b="1" i="1" u="sng" dirty="0"/>
              <a:t>Online Test Pad</a:t>
            </a:r>
            <a:r>
              <a:rPr lang="ru-RU" b="1" u="sng" dirty="0" smtClean="0">
                <a:solidFill>
                  <a:srgbClr val="002060"/>
                </a:solidFill>
              </a:rPr>
              <a:t> , </a:t>
            </a:r>
            <a:r>
              <a:rPr lang="ru-RU" b="1" i="1" u="sng" dirty="0" smtClean="0">
                <a:solidFill>
                  <a:srgbClr val="002060"/>
                </a:solidFill>
              </a:rPr>
              <a:t>март 2025 г.  </a:t>
            </a:r>
            <a:endParaRPr lang="ru-RU" i="1" u="sng" dirty="0"/>
          </a:p>
        </p:txBody>
      </p:sp>
    </p:spTree>
    <p:extLst>
      <p:ext uri="{BB962C8B-B14F-4D97-AF65-F5344CB8AC3E}">
        <p14:creationId xmlns:p14="http://schemas.microsoft.com/office/powerpoint/2010/main" val="1215632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136904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</a:p>
          <a:p>
            <a:pPr lvl="1"/>
            <a:endParaRPr lang="ru-RU" b="1" dirty="0" smtClean="0">
              <a:solidFill>
                <a:srgbClr val="002060"/>
              </a:solidFill>
            </a:endParaRPr>
          </a:p>
          <a:p>
            <a:pPr lvl="1" algn="just"/>
            <a:r>
              <a:rPr lang="ru-RU" b="1" u="sng" dirty="0" smtClean="0">
                <a:solidFill>
                  <a:srgbClr val="002060"/>
                </a:solidFill>
              </a:rPr>
              <a:t>работа </a:t>
            </a:r>
            <a:r>
              <a:rPr lang="ru-RU" b="1" u="sng" dirty="0">
                <a:solidFill>
                  <a:srgbClr val="002060"/>
                </a:solidFill>
              </a:rPr>
              <a:t>по взаимодействию </a:t>
            </a:r>
            <a:r>
              <a:rPr lang="ru-RU" dirty="0">
                <a:solidFill>
                  <a:srgbClr val="002060"/>
                </a:solidFill>
              </a:rPr>
              <a:t>МБОУ "</a:t>
            </a:r>
            <a:r>
              <a:rPr lang="ru-RU" dirty="0" err="1">
                <a:solidFill>
                  <a:srgbClr val="002060"/>
                </a:solidFill>
              </a:rPr>
              <a:t>Строевская</a:t>
            </a:r>
            <a:r>
              <a:rPr lang="ru-RU" dirty="0">
                <a:solidFill>
                  <a:srgbClr val="002060"/>
                </a:solidFill>
              </a:rPr>
              <a:t> ООШ"  с образовательными организациями </a:t>
            </a:r>
            <a:r>
              <a:rPr lang="ru-RU" dirty="0" err="1">
                <a:solidFill>
                  <a:srgbClr val="002060"/>
                </a:solidFill>
              </a:rPr>
              <a:t>Строевского</a:t>
            </a:r>
            <a:r>
              <a:rPr lang="ru-RU" dirty="0">
                <a:solidFill>
                  <a:srgbClr val="002060"/>
                </a:solidFill>
              </a:rPr>
              <a:t> ШОО </a:t>
            </a:r>
            <a:r>
              <a:rPr lang="ru-RU" u="sng" dirty="0">
                <a:solidFill>
                  <a:srgbClr val="002060"/>
                </a:solidFill>
              </a:rPr>
              <a:t>в рамках </a:t>
            </a:r>
            <a:r>
              <a:rPr lang="ru-RU" b="1" i="1" u="sng" dirty="0">
                <a:solidFill>
                  <a:srgbClr val="002060"/>
                </a:solidFill>
              </a:rPr>
              <a:t>Наставнической </a:t>
            </a:r>
            <a:r>
              <a:rPr lang="ru-RU" b="1" i="1" dirty="0">
                <a:solidFill>
                  <a:srgbClr val="002060"/>
                </a:solidFill>
              </a:rPr>
              <a:t>лиги</a:t>
            </a:r>
            <a:r>
              <a:rPr lang="ru-RU" dirty="0">
                <a:solidFill>
                  <a:srgbClr val="002060"/>
                </a:solidFill>
              </a:rPr>
              <a:t> проекта «Школа </a:t>
            </a:r>
            <a:r>
              <a:rPr lang="ru-RU" dirty="0" err="1">
                <a:solidFill>
                  <a:srgbClr val="002060"/>
                </a:solidFill>
              </a:rPr>
              <a:t>Минпросвещения</a:t>
            </a:r>
            <a:r>
              <a:rPr lang="ru-RU" dirty="0">
                <a:solidFill>
                  <a:srgbClr val="002060"/>
                </a:solidFill>
              </a:rPr>
              <a:t> России» </a:t>
            </a:r>
            <a:r>
              <a:rPr lang="ru-RU" b="1" i="1" u="sng" dirty="0">
                <a:solidFill>
                  <a:srgbClr val="002060"/>
                </a:solidFill>
              </a:rPr>
              <a:t>по ключевому условию проекта   «Образовательная среда</a:t>
            </a:r>
            <a:r>
              <a:rPr lang="ru-RU" b="1" i="1" u="sng" dirty="0" smtClean="0">
                <a:solidFill>
                  <a:srgbClr val="002060"/>
                </a:solidFill>
              </a:rPr>
              <a:t>»</a:t>
            </a:r>
          </a:p>
          <a:p>
            <a:pPr lvl="1" algn="just"/>
            <a:endParaRPr lang="ru-RU" b="1" i="1" dirty="0" smtClean="0">
              <a:solidFill>
                <a:srgbClr val="002060"/>
              </a:solidFill>
            </a:endParaRPr>
          </a:p>
          <a:p>
            <a:pPr lvl="1" algn="just"/>
            <a:r>
              <a:rPr lang="ru-RU" b="1" i="1" dirty="0" smtClean="0">
                <a:solidFill>
                  <a:srgbClr val="002060"/>
                </a:solidFill>
              </a:rPr>
              <a:t>МБОУ </a:t>
            </a:r>
            <a:r>
              <a:rPr lang="ru-RU" b="1" i="1" dirty="0">
                <a:solidFill>
                  <a:srgbClr val="002060"/>
                </a:solidFill>
              </a:rPr>
              <a:t>«</a:t>
            </a:r>
            <a:r>
              <a:rPr lang="ru-RU" b="1" i="1" dirty="0" err="1">
                <a:solidFill>
                  <a:srgbClr val="002060"/>
                </a:solidFill>
              </a:rPr>
              <a:t>Строевская</a:t>
            </a:r>
            <a:r>
              <a:rPr lang="ru-RU" b="1" i="1" dirty="0">
                <a:solidFill>
                  <a:srgbClr val="002060"/>
                </a:solidFill>
              </a:rPr>
              <a:t> С</a:t>
            </a:r>
            <a:r>
              <a:rPr lang="ru-RU" b="1" i="1" dirty="0" smtClean="0">
                <a:solidFill>
                  <a:srgbClr val="002060"/>
                </a:solidFill>
              </a:rPr>
              <a:t>ОШ» - </a:t>
            </a:r>
            <a:r>
              <a:rPr lang="ru-RU" b="1" i="1" u="sng" dirty="0" smtClean="0">
                <a:solidFill>
                  <a:srgbClr val="002060"/>
                </a:solidFill>
              </a:rPr>
              <a:t>высокий уровень </a:t>
            </a:r>
            <a:r>
              <a:rPr lang="ru-RU" b="1" i="1" dirty="0" smtClean="0">
                <a:solidFill>
                  <a:srgbClr val="002060"/>
                </a:solidFill>
              </a:rPr>
              <a:t>по </a:t>
            </a:r>
            <a:r>
              <a:rPr lang="ru-RU" b="1" i="1" dirty="0">
                <a:solidFill>
                  <a:srgbClr val="002060"/>
                </a:solidFill>
              </a:rPr>
              <a:t>ключевому условию проекта   «Образовательная среда</a:t>
            </a:r>
            <a:r>
              <a:rPr lang="ru-RU" b="1" i="1" dirty="0" smtClean="0">
                <a:solidFill>
                  <a:srgbClr val="002060"/>
                </a:solidFill>
              </a:rPr>
              <a:t>» </a:t>
            </a:r>
            <a:r>
              <a:rPr lang="ru-RU" dirty="0">
                <a:solidFill>
                  <a:srgbClr val="002060"/>
                </a:solidFill>
              </a:rPr>
              <a:t>проекта «Школа </a:t>
            </a:r>
            <a:r>
              <a:rPr lang="ru-RU" dirty="0" err="1">
                <a:solidFill>
                  <a:srgbClr val="002060"/>
                </a:solidFill>
              </a:rPr>
              <a:t>Минпросвещения</a:t>
            </a:r>
            <a:r>
              <a:rPr lang="ru-RU" dirty="0">
                <a:solidFill>
                  <a:srgbClr val="002060"/>
                </a:solidFill>
              </a:rPr>
              <a:t> России»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lvl="1" algn="just"/>
            <a:endParaRPr lang="ru-RU" b="1" i="1" dirty="0" smtClean="0">
              <a:solidFill>
                <a:srgbClr val="002060"/>
              </a:solidFill>
            </a:endParaRPr>
          </a:p>
          <a:p>
            <a:pPr lvl="1" algn="just"/>
            <a:r>
              <a:rPr lang="ru-RU" b="1" i="1" dirty="0" smtClean="0">
                <a:solidFill>
                  <a:srgbClr val="002060"/>
                </a:solidFill>
              </a:rPr>
              <a:t>МБОУ </a:t>
            </a:r>
            <a:r>
              <a:rPr lang="ru-RU" b="1" i="1" dirty="0">
                <a:solidFill>
                  <a:srgbClr val="002060"/>
                </a:solidFill>
              </a:rPr>
              <a:t>«</a:t>
            </a:r>
            <a:r>
              <a:rPr lang="ru-RU" b="1" i="1" dirty="0" err="1">
                <a:solidFill>
                  <a:srgbClr val="002060"/>
                </a:solidFill>
              </a:rPr>
              <a:t>Строевская</a:t>
            </a:r>
            <a:r>
              <a:rPr lang="ru-RU" b="1" i="1" dirty="0">
                <a:solidFill>
                  <a:srgbClr val="002060"/>
                </a:solidFill>
              </a:rPr>
              <a:t> СОШ» - одна из 10 школ Архангельской области</a:t>
            </a:r>
            <a:r>
              <a:rPr lang="ru-RU" dirty="0">
                <a:solidFill>
                  <a:srgbClr val="002060"/>
                </a:solidFill>
              </a:rPr>
              <a:t>, вошедшая в </a:t>
            </a:r>
            <a:r>
              <a:rPr lang="ru-RU" b="1" i="1" dirty="0">
                <a:solidFill>
                  <a:srgbClr val="002060"/>
                </a:solidFill>
              </a:rPr>
              <a:t>Наставническую лигу проекта «Школа </a:t>
            </a:r>
            <a:r>
              <a:rPr lang="ru-RU" b="1" i="1" dirty="0" err="1">
                <a:solidFill>
                  <a:srgbClr val="002060"/>
                </a:solidFill>
              </a:rPr>
              <a:t>Минпросвещения</a:t>
            </a:r>
            <a:r>
              <a:rPr lang="ru-RU" b="1" i="1" dirty="0">
                <a:solidFill>
                  <a:srgbClr val="002060"/>
                </a:solidFill>
              </a:rPr>
              <a:t> России»</a:t>
            </a:r>
            <a:r>
              <a:rPr lang="ru-RU" dirty="0">
                <a:solidFill>
                  <a:srgbClr val="002060"/>
                </a:solidFill>
              </a:rPr>
              <a:t>. В список вошли школы, которые эффективно реализуют проект «Школа </a:t>
            </a:r>
            <a:r>
              <a:rPr lang="ru-RU" dirty="0" err="1">
                <a:solidFill>
                  <a:srgbClr val="002060"/>
                </a:solidFill>
              </a:rPr>
              <a:t>Минпросвещения</a:t>
            </a:r>
            <a:r>
              <a:rPr lang="ru-RU" dirty="0">
                <a:solidFill>
                  <a:srgbClr val="002060"/>
                </a:solidFill>
              </a:rPr>
              <a:t> России»,   демонстрируют высокий и средний  уровень качества образования, вносят значительный вклад в развитие региональной системы общего образования. </a:t>
            </a:r>
            <a:endParaRPr lang="ru-RU" i="1" u="sng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790" y="5301208"/>
            <a:ext cx="812665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Опыт</a:t>
            </a:r>
            <a:r>
              <a:rPr lang="ru-RU" b="1" i="1" dirty="0" smtClean="0">
                <a:solidFill>
                  <a:srgbClr val="002060"/>
                </a:solidFill>
              </a:rPr>
              <a:t>  </a:t>
            </a:r>
            <a:r>
              <a:rPr lang="ru-RU" b="1" i="1" dirty="0">
                <a:solidFill>
                  <a:srgbClr val="002060"/>
                </a:solidFill>
              </a:rPr>
              <a:t>работы по теме «Деятельность школы Наставнической лиги по методическому сопровождению школьных команд</a:t>
            </a:r>
            <a:r>
              <a:rPr lang="ru-RU" b="1" i="1" dirty="0" smtClean="0">
                <a:solidFill>
                  <a:srgbClr val="002060"/>
                </a:solidFill>
              </a:rPr>
              <a:t>»: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_</a:t>
            </a:r>
            <a:r>
              <a:rPr lang="ru-RU" dirty="0" smtClean="0">
                <a:hlinkClick r:id="rId2" action="ppaction://hlinkfile"/>
              </a:rPr>
              <a:t>текст</a:t>
            </a:r>
            <a:endParaRPr lang="ru-RU" dirty="0" smtClean="0"/>
          </a:p>
          <a:p>
            <a:r>
              <a:rPr lang="ru-RU" dirty="0" smtClean="0"/>
              <a:t>_</a:t>
            </a:r>
            <a:r>
              <a:rPr lang="ru-RU" dirty="0" smtClean="0">
                <a:hlinkClick r:id="rId3" action="ppaction://hlinkfile"/>
              </a:rPr>
              <a:t>презентация к тексту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632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348" y="5229200"/>
            <a:ext cx="8261272" cy="8925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i="1" dirty="0" smtClean="0">
                <a:hlinkClick r:id="rId2" action="ppaction://hlinkfile"/>
              </a:rPr>
              <a:t>План работы центра «Точка роста» МБОУ «</a:t>
            </a:r>
            <a:r>
              <a:rPr lang="ru-RU" b="1" i="1" dirty="0" err="1" smtClean="0">
                <a:hlinkClick r:id="rId2" action="ppaction://hlinkfile"/>
              </a:rPr>
              <a:t>Строевская</a:t>
            </a:r>
            <a:r>
              <a:rPr lang="ru-RU" b="1" i="1" dirty="0" smtClean="0">
                <a:hlinkClick r:id="rId2" action="ppaction://hlinkfile"/>
              </a:rPr>
              <a:t> ООШ» на 2025 -2026 учебный год</a:t>
            </a:r>
            <a:endParaRPr lang="ru-RU" b="1" i="1" dirty="0" smtClean="0"/>
          </a:p>
          <a:p>
            <a:pPr lvl="1"/>
            <a:r>
              <a:rPr lang="ru-RU" sz="1600" b="1" i="1" dirty="0" smtClean="0"/>
              <a:t> 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8"/>
            <a:ext cx="835292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b="1" i="1" u="sng" dirty="0" smtClean="0"/>
              <a:t>эффективное функционирование центра  «Точка роста» в МБОУ «</a:t>
            </a:r>
            <a:r>
              <a:rPr lang="ru-RU" b="1" i="1" u="sng" dirty="0" err="1" smtClean="0"/>
              <a:t>Строевская</a:t>
            </a:r>
            <a:r>
              <a:rPr lang="ru-RU" b="1" i="1" u="sng" dirty="0" smtClean="0"/>
              <a:t> ООШ»</a:t>
            </a:r>
            <a:endParaRPr lang="ru-RU" i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24744"/>
            <a:ext cx="8325870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Ежегодные мероприятия для обучающихся с применением оборудования: центра «Точка роста»</a:t>
            </a:r>
          </a:p>
          <a:p>
            <a:endParaRPr lang="ru-RU" b="1" dirty="0" smtClean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/>
              <a:t>Естественно-научный </a:t>
            </a:r>
            <a:r>
              <a:rPr lang="ru-RU" dirty="0" err="1"/>
              <a:t>квест</a:t>
            </a:r>
            <a:r>
              <a:rPr lang="ru-RU" dirty="0"/>
              <a:t>, посвященный Архангельской </a:t>
            </a:r>
            <a:r>
              <a:rPr lang="ru-RU" dirty="0" smtClean="0"/>
              <a:t>области (2025);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stroevskoe.arkhschool.ru/news-svc/item?id=1055483&amp;lang=ru&amp;type=news&amp;site_type=school</a:t>
            </a:r>
            <a:r>
              <a:rPr lang="ru-RU" dirty="0" smtClean="0"/>
              <a:t>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/>
              <a:t>Окружной естественно-научный </a:t>
            </a:r>
            <a:r>
              <a:rPr lang="ru-RU" dirty="0" err="1"/>
              <a:t>квест</a:t>
            </a:r>
            <a:r>
              <a:rPr lang="ru-RU" dirty="0"/>
              <a:t> «Наука в сказках</a:t>
            </a:r>
            <a:r>
              <a:rPr lang="ru-RU" dirty="0" smtClean="0"/>
              <a:t>»  (2024) </a:t>
            </a:r>
            <a:r>
              <a:rPr lang="en-US" dirty="0">
                <a:hlinkClick r:id="rId4"/>
              </a:rPr>
              <a:t>https://stroevskoe.arkhschool.ru/news-svc/item?id=796316&amp;lang=ru&amp;type=news&amp;site_type=school</a:t>
            </a:r>
            <a:endParaRPr lang="ru-RU" dirty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err="1"/>
              <a:t>Квест</a:t>
            </a:r>
            <a:r>
              <a:rPr lang="ru-RU" dirty="0"/>
              <a:t> «Наука на школьном дворе</a:t>
            </a:r>
            <a:r>
              <a:rPr lang="ru-RU" dirty="0" smtClean="0"/>
              <a:t>» (2023)</a:t>
            </a:r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stroevskoe.arkhschool.ru/news-</a:t>
            </a:r>
            <a:r>
              <a:rPr lang="ru-RU" dirty="0" smtClean="0">
                <a:hlinkClick r:id="rId5"/>
              </a:rPr>
              <a:t>  </a:t>
            </a:r>
            <a:r>
              <a:rPr lang="en-US" dirty="0" smtClean="0">
                <a:hlinkClick r:id="rId5"/>
              </a:rPr>
              <a:t>svc/</a:t>
            </a:r>
            <a:r>
              <a:rPr lang="en-US" dirty="0" err="1" smtClean="0">
                <a:hlinkClick r:id="rId5"/>
              </a:rPr>
              <a:t>item?id</a:t>
            </a:r>
            <a:r>
              <a:rPr lang="en-US" dirty="0" smtClean="0">
                <a:hlinkClick r:id="rId5"/>
              </a:rPr>
              <a:t>=501312&amp;lang=</a:t>
            </a:r>
            <a:r>
              <a:rPr lang="en-US" dirty="0" err="1" smtClean="0">
                <a:hlinkClick r:id="rId5"/>
              </a:rPr>
              <a:t>ru&amp;type</a:t>
            </a:r>
            <a:r>
              <a:rPr lang="en-US" dirty="0" smtClean="0">
                <a:hlinkClick r:id="rId5"/>
              </a:rPr>
              <a:t>=</a:t>
            </a:r>
            <a:r>
              <a:rPr lang="en-US" dirty="0" err="1" smtClean="0">
                <a:hlinkClick r:id="rId5"/>
              </a:rPr>
              <a:t>news&amp;site_type</a:t>
            </a:r>
            <a:r>
              <a:rPr lang="en-US" dirty="0" smtClean="0">
                <a:hlinkClick r:id="rId5"/>
              </a:rPr>
              <a:t>=school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41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109" y="1923748"/>
            <a:ext cx="8775660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ru-RU" dirty="0"/>
              <a:t>Соревнования «</a:t>
            </a:r>
            <a:r>
              <a:rPr lang="en-US" dirty="0" err="1"/>
              <a:t>Robo</a:t>
            </a:r>
            <a:r>
              <a:rPr lang="en-US" dirty="0"/>
              <a:t>.</a:t>
            </a:r>
            <a:r>
              <a:rPr lang="ru-RU" dirty="0"/>
              <a:t>Устья.</a:t>
            </a:r>
            <a:r>
              <a:rPr lang="en-US" dirty="0"/>
              <a:t>Master – 2023»</a:t>
            </a:r>
          </a:p>
          <a:p>
            <a:r>
              <a:rPr lang="en-US" dirty="0">
                <a:hlinkClick r:id="rId2"/>
              </a:rPr>
              <a:t>https://stroevskoe.arkhschool.ru/news-svc/item?id=533901&amp;lang=ru&amp;type=news&amp;site_type=school</a:t>
            </a:r>
            <a:r>
              <a:rPr lang="ru-RU" dirty="0"/>
              <a:t> </a:t>
            </a:r>
            <a:endParaRPr lang="en-US" dirty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/>
              <a:t>Школьный </a:t>
            </a:r>
            <a:r>
              <a:rPr lang="ru-RU" dirty="0" err="1" smtClean="0"/>
              <a:t>Робофестиваль</a:t>
            </a:r>
            <a:r>
              <a:rPr lang="ru-RU" dirty="0" smtClean="0"/>
              <a:t>  </a:t>
            </a: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stroevskoe.arkhschool.ru/news-svc/item?id=963537&amp;lang=ru&amp;type=news&amp;site_type=school</a:t>
            </a:r>
            <a:endParaRPr lang="ru-RU" dirty="0" smtClean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/>
              <a:t>Региональные соревнования по робототехнике "РобоУстья.Challenge_2024"</a:t>
            </a:r>
          </a:p>
          <a:p>
            <a:r>
              <a:rPr lang="ru-RU" dirty="0"/>
              <a:t> </a:t>
            </a:r>
            <a:r>
              <a:rPr lang="en-US" dirty="0">
                <a:hlinkClick r:id="rId4"/>
              </a:rPr>
              <a:t>https://stroevskoe.arkhschool.ru/news-svc/item?id=591883&amp;lang=ru&amp;type=news&amp;site_type=school</a:t>
            </a:r>
            <a:endParaRPr lang="ru-RU" dirty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/>
              <a:t>Второй </a:t>
            </a:r>
            <a:r>
              <a:rPr lang="ru-RU" dirty="0"/>
              <a:t>муниципальный </a:t>
            </a:r>
            <a:r>
              <a:rPr lang="ru-RU" dirty="0" smtClean="0"/>
              <a:t> </a:t>
            </a:r>
            <a:r>
              <a:rPr lang="ru-RU" dirty="0"/>
              <a:t>турнир «</a:t>
            </a:r>
            <a:r>
              <a:rPr lang="ru-RU" dirty="0" err="1"/>
              <a:t>Устьянская</a:t>
            </a:r>
            <a:r>
              <a:rPr lang="ru-RU" dirty="0"/>
              <a:t> </a:t>
            </a:r>
            <a:r>
              <a:rPr lang="ru-RU" dirty="0" err="1"/>
              <a:t>Киберспортивная</a:t>
            </a:r>
            <a:r>
              <a:rPr lang="ru-RU" dirty="0"/>
              <a:t> Лига»,  2024  </a:t>
            </a:r>
          </a:p>
          <a:p>
            <a:r>
              <a:rPr lang="en-US" dirty="0">
                <a:hlinkClick r:id="rId5"/>
              </a:rPr>
              <a:t>https://stroevskoe.arkhschool.ru/news-svc/item?id=796317&amp;lang=ru&amp;type=news&amp;site_type=school</a:t>
            </a:r>
            <a:endParaRPr lang="ru-RU" dirty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/>
              <a:t>Школьные </a:t>
            </a:r>
            <a:r>
              <a:rPr lang="ru-RU" dirty="0"/>
              <a:t>соревнования по робототехнике «Robokids-2025 </a:t>
            </a:r>
            <a:r>
              <a:rPr lang="en-US" dirty="0">
                <a:hlinkClick r:id="rId6"/>
              </a:rPr>
              <a:t>https://stroevskoe.arkhschool.ru/news-svc/item?id=861522&amp;lang=ru&amp;type=news&amp;site_type=school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/>
              <a:t>Региональные соревнования по робототехнике "</a:t>
            </a:r>
            <a:r>
              <a:rPr lang="ru-RU" dirty="0" err="1"/>
              <a:t>РобоУстья</a:t>
            </a:r>
            <a:r>
              <a:rPr lang="ru-RU" dirty="0"/>
              <a:t> </a:t>
            </a:r>
            <a:r>
              <a:rPr lang="ru-RU" dirty="0" err="1"/>
              <a:t>Challenge</a:t>
            </a:r>
            <a:r>
              <a:rPr lang="ru-RU" dirty="0"/>
              <a:t> </a:t>
            </a:r>
            <a:r>
              <a:rPr lang="ru-RU" dirty="0" smtClean="0"/>
              <a:t>2025» 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stroevskoe.arkhschool.ru/news-svc/item?id=867893&amp;la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4109" y="180055"/>
            <a:ext cx="8775659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b="1" i="1" u="sng" dirty="0" smtClean="0"/>
              <a:t>эффективное функционирование центра  Точка роста в МБОУ «</a:t>
            </a:r>
            <a:r>
              <a:rPr lang="ru-RU" b="1" i="1" u="sng" dirty="0" err="1" smtClean="0"/>
              <a:t>Строевская</a:t>
            </a:r>
            <a:r>
              <a:rPr lang="ru-RU" b="1" i="1" u="sng" dirty="0" smtClean="0"/>
              <a:t> ООШ»</a:t>
            </a:r>
          </a:p>
          <a:p>
            <a:pPr lvl="1"/>
            <a:r>
              <a:rPr lang="ru-RU" dirty="0" smtClean="0"/>
              <a:t>В МБОУ «</a:t>
            </a:r>
            <a:r>
              <a:rPr lang="ru-RU" dirty="0" err="1" smtClean="0"/>
              <a:t>Строевская</a:t>
            </a:r>
            <a:r>
              <a:rPr lang="ru-RU" dirty="0" smtClean="0"/>
              <a:t> ООШ»  ведется два курса дополнительного образования по робототехнике: для младших школьников и основного звена. Обучающиеся школы – участники  соревнований  по робототехнике от школьного до регионального уровня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053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136904" cy="5047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Тематика представленного опыта в рамках 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педагогических чтений 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«Современное образовательное пространство: вызовы, решения, перспективы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u="sng" dirty="0">
                <a:solidFill>
                  <a:srgbClr val="002060"/>
                </a:solidFill>
              </a:rPr>
              <a:t>март 2025</a:t>
            </a:r>
            <a:r>
              <a:rPr lang="ru-RU" b="1" i="1" u="sng" dirty="0" smtClean="0">
                <a:solidFill>
                  <a:srgbClr val="002060"/>
                </a:solidFill>
              </a:rPr>
              <a:t>:</a:t>
            </a:r>
          </a:p>
          <a:p>
            <a:pPr lvl="1"/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>
                <a:solidFill>
                  <a:srgbClr val="002060"/>
                </a:solidFill>
              </a:rPr>
              <a:t>Сергеева И.В., МК </a:t>
            </a:r>
            <a:r>
              <a:rPr lang="ru-RU" dirty="0">
                <a:solidFill>
                  <a:srgbClr val="002060"/>
                </a:solidFill>
              </a:rPr>
              <a:t>«Онлайн платформа </a:t>
            </a:r>
            <a:r>
              <a:rPr lang="ru-RU" dirty="0" err="1">
                <a:solidFill>
                  <a:srgbClr val="002060"/>
                </a:solidFill>
              </a:rPr>
              <a:t>Chattern</a:t>
            </a:r>
            <a:r>
              <a:rPr lang="ru-RU" dirty="0">
                <a:solidFill>
                  <a:srgbClr val="002060"/>
                </a:solidFill>
              </a:rPr>
              <a:t>  как условие повышения эффективности образовательного процесса  и мотивации обучения</a:t>
            </a:r>
            <a:r>
              <a:rPr lang="ru-RU" dirty="0" smtClean="0">
                <a:solidFill>
                  <a:srgbClr val="002060"/>
                </a:solidFill>
              </a:rPr>
              <a:t>», </a:t>
            </a:r>
            <a:r>
              <a:rPr lang="ru-RU" dirty="0" smtClean="0">
                <a:solidFill>
                  <a:srgbClr val="002060"/>
                </a:solidFill>
                <a:hlinkClick r:id="rId2" action="ppaction://hlinkfile"/>
              </a:rPr>
              <a:t>текст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Courier New" pitchFamily="49" charset="0"/>
              <a:buChar char="o"/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err="1" smtClean="0">
                <a:solidFill>
                  <a:srgbClr val="002060"/>
                </a:solidFill>
              </a:rPr>
              <a:t>Пеньевская</a:t>
            </a:r>
            <a:r>
              <a:rPr lang="ru-RU" dirty="0" smtClean="0">
                <a:solidFill>
                  <a:srgbClr val="002060"/>
                </a:solidFill>
              </a:rPr>
              <a:t> И.И. «Опыт </a:t>
            </a:r>
            <a:r>
              <a:rPr lang="ru-RU" dirty="0">
                <a:solidFill>
                  <a:srgbClr val="002060"/>
                </a:solidFill>
              </a:rPr>
              <a:t>реализации проекта «Цифровые технологии в обучении и воспитании». На примере МБОУ «</a:t>
            </a:r>
            <a:r>
              <a:rPr lang="ru-RU" dirty="0" err="1">
                <a:solidFill>
                  <a:srgbClr val="002060"/>
                </a:solidFill>
              </a:rPr>
              <a:t>Строевская</a:t>
            </a:r>
            <a:r>
              <a:rPr lang="ru-RU" dirty="0">
                <a:solidFill>
                  <a:srgbClr val="002060"/>
                </a:solidFill>
              </a:rPr>
              <a:t> СОШ</a:t>
            </a:r>
            <a:r>
              <a:rPr lang="ru-RU" dirty="0" smtClean="0">
                <a:solidFill>
                  <a:srgbClr val="002060"/>
                </a:solidFill>
              </a:rPr>
              <a:t>», </a:t>
            </a:r>
            <a:r>
              <a:rPr lang="ru-RU" dirty="0">
                <a:solidFill>
                  <a:srgbClr val="002060"/>
                </a:solidFill>
                <a:hlinkClick r:id="rId3" action="ppaction://hlinkfile"/>
              </a:rPr>
              <a:t>т</a:t>
            </a:r>
            <a:r>
              <a:rPr lang="ru-RU" dirty="0" smtClean="0">
                <a:solidFill>
                  <a:srgbClr val="002060"/>
                </a:solidFill>
                <a:hlinkClick r:id="rId3" action="ppaction://hlinkfile"/>
              </a:rPr>
              <a:t>екст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Ссылка на публикацию</a:t>
            </a:r>
            <a:r>
              <a:rPr lang="ru-RU" dirty="0">
                <a:solidFill>
                  <a:srgbClr val="002060"/>
                </a:solidFill>
              </a:rPr>
              <a:t> материалов: </a:t>
            </a:r>
            <a:r>
              <a:rPr lang="ru-RU" u="sng" dirty="0">
                <a:solidFill>
                  <a:srgbClr val="002060"/>
                </a:solidFill>
                <a:hlinkClick r:id="rId4"/>
              </a:rPr>
              <a:t>https://infrescenter.ucoz.ru/index/2024_2025_uchebnyj_god/0-209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ru-RU" dirty="0" smtClean="0">
                <a:solidFill>
                  <a:srgbClr val="002060"/>
                </a:solidFill>
              </a:rPr>
              <a:t>Волова Л.В. </a:t>
            </a:r>
            <a:r>
              <a:rPr lang="ru-RU" b="1" dirty="0" smtClean="0">
                <a:solidFill>
                  <a:srgbClr val="002060"/>
                </a:solidFill>
              </a:rPr>
              <a:t>Победитель</a:t>
            </a:r>
            <a:r>
              <a:rPr lang="ru-RU" dirty="0" smtClean="0">
                <a:solidFill>
                  <a:srgbClr val="002060"/>
                </a:solidFill>
              </a:rPr>
              <a:t> регионального конкурса  АО ИОО «Лаборатория </a:t>
            </a:r>
            <a:r>
              <a:rPr lang="ru-RU" dirty="0">
                <a:solidFill>
                  <a:srgbClr val="002060"/>
                </a:solidFill>
              </a:rPr>
              <a:t>цифровых образовательных </a:t>
            </a:r>
            <a:r>
              <a:rPr lang="ru-RU" dirty="0" smtClean="0">
                <a:solidFill>
                  <a:srgbClr val="002060"/>
                </a:solidFill>
              </a:rPr>
              <a:t>ресурсов»  </a:t>
            </a:r>
            <a:r>
              <a:rPr lang="ru-RU" b="1" dirty="0" smtClean="0">
                <a:solidFill>
                  <a:srgbClr val="002060"/>
                </a:solidFill>
              </a:rPr>
              <a:t>в номинации </a:t>
            </a:r>
            <a:r>
              <a:rPr lang="ru-RU" b="1" dirty="0">
                <a:solidFill>
                  <a:srgbClr val="002060"/>
                </a:solidFill>
              </a:rPr>
              <a:t>«Лучший интерактивный плакат, созданный с помощью онлайн-сервиса</a:t>
            </a:r>
            <a:r>
              <a:rPr lang="ru-RU" b="1" dirty="0" smtClean="0">
                <a:solidFill>
                  <a:srgbClr val="002060"/>
                </a:solidFill>
              </a:rPr>
              <a:t>», </a:t>
            </a:r>
            <a:r>
              <a:rPr lang="ru-RU" b="1" u="sng" dirty="0" smtClean="0">
                <a:solidFill>
                  <a:srgbClr val="002060"/>
                </a:solidFill>
              </a:rPr>
              <a:t>2026 г.</a:t>
            </a:r>
            <a:endParaRPr lang="ru-RU" b="1" u="sng" dirty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6109" y="260648"/>
            <a:ext cx="835292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/>
            <a:r>
              <a:rPr lang="ru-RU" b="1" dirty="0" smtClean="0">
                <a:solidFill>
                  <a:srgbClr val="002060"/>
                </a:solidFill>
              </a:rPr>
              <a:t>Результаты </a:t>
            </a:r>
            <a:r>
              <a:rPr lang="ru-RU" b="1" dirty="0">
                <a:solidFill>
                  <a:srgbClr val="002060"/>
                </a:solidFill>
              </a:rPr>
              <a:t>деятельности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b="1" i="1" u="sng" dirty="0" smtClean="0">
                <a:solidFill>
                  <a:srgbClr val="002060"/>
                </a:solidFill>
              </a:rPr>
              <a:t> представление опыта</a:t>
            </a:r>
            <a:endParaRPr lang="ru-RU" i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28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667030"/>
              </p:ext>
            </p:extLst>
          </p:nvPr>
        </p:nvGraphicFramePr>
        <p:xfrm>
          <a:off x="291919" y="600741"/>
          <a:ext cx="8712968" cy="6169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6192688"/>
                <a:gridCol w="648072"/>
              </a:tblGrid>
              <a:tr h="1028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Критерии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Показатели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  <a:tr h="6171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1.Критерий. Полнота разработанных нормативных правовых документов по проблеме инновационной деятельности.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1.1. Наличие нормативно-правовой базы по проблеме инновационной деятельности: приказы, положения, </a:t>
                      </a:r>
                      <a:r>
                        <a:rPr lang="ru-RU" sz="1600" dirty="0" smtClean="0">
                          <a:effectLst/>
                        </a:rPr>
                        <a:t> локальные </a:t>
                      </a:r>
                      <a:r>
                        <a:rPr lang="ru-RU" sz="1600" dirty="0">
                          <a:effectLst/>
                        </a:rPr>
                        <a:t>акты, инструктивные материалы.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1.2. </a:t>
                      </a:r>
                      <a:r>
                        <a:rPr lang="ru-RU" sz="1600" dirty="0" err="1">
                          <a:effectLst/>
                        </a:rPr>
                        <a:t>Унифицированность</a:t>
                      </a:r>
                      <a:r>
                        <a:rPr lang="ru-RU" sz="1600" dirty="0">
                          <a:effectLst/>
                        </a:rPr>
                        <a:t> разработанных нормативно-правовых документов (возможность их использования в других образовательных организациях области).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  <a:tr h="20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 Критерий. Степень разработанности учебно-методического и научно-методического обеспечения инновационной деятельности в образовательной организации.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2.1. Наличие учебно-методических материалов, разработанных и/или апробированных в ходе инновационной деятельности:  апробированные в рамках инновационной деятельности цифровые технологи в обучении и воспитании.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2.2. Соответствие учебно-методических материалов, разработанных в условиях инновационной деятельности, федеральным государственным образовательным стандартам, действующим санитарно-гигиеническим нормам и требованиям.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2.3. </a:t>
                      </a:r>
                      <a:r>
                        <a:rPr lang="ru-RU" sz="1600" dirty="0">
                          <a:effectLst/>
                        </a:rPr>
                        <a:t>Наличие системы мониторинга, оценивающего различные аспекты образовательно-воспитательного процесса в условиях инновационной деятельности.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231409"/>
            <a:ext cx="475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Мониторинг: целевые </a:t>
            </a:r>
            <a:r>
              <a:rPr lang="ru-RU" b="1" dirty="0">
                <a:solidFill>
                  <a:srgbClr val="002060"/>
                </a:solidFill>
              </a:rPr>
              <a:t>индикаторы контроля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0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02318"/>
            <a:ext cx="4572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Аннотация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318067"/>
              </p:ext>
            </p:extLst>
          </p:nvPr>
        </p:nvGraphicFramePr>
        <p:xfrm>
          <a:off x="179512" y="501454"/>
          <a:ext cx="8712968" cy="619247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456383"/>
                <a:gridCol w="5256585"/>
              </a:tblGrid>
              <a:tr h="735856"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Номинация</a:t>
                      </a:r>
                      <a:endParaRPr lang="ru-RU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Цифровая образовательная среда: управленческий аспект</a:t>
                      </a:r>
                      <a:endParaRPr lang="ru-RU" sz="2000" b="0" dirty="0"/>
                    </a:p>
                  </a:txBody>
                  <a:tcPr/>
                </a:tc>
              </a:tr>
              <a:tr h="47018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Название методической разработки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Использование цифровых образовательных ресурсов в урочной и внеурочной деятельности </a:t>
                      </a:r>
                      <a:endParaRPr lang="ru-RU" sz="2000" dirty="0"/>
                    </a:p>
                  </a:txBody>
                  <a:tcPr/>
                </a:tc>
              </a:tr>
              <a:tr h="47018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Фамилия, имя, отчество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/>
                        <a:t>Пеньевская</a:t>
                      </a:r>
                      <a:r>
                        <a:rPr lang="ru-RU" sz="2000" dirty="0" smtClean="0"/>
                        <a:t> Ирина Ивановна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Сергеева Ирина Валентиновна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Молчанова</a:t>
                      </a:r>
                      <a:r>
                        <a:rPr lang="ru-RU" sz="2000" baseline="0" dirty="0" smtClean="0"/>
                        <a:t> Ирина Николаевна</a:t>
                      </a:r>
                      <a:endParaRPr lang="ru-RU" sz="2000" dirty="0"/>
                    </a:p>
                  </a:txBody>
                  <a:tcPr/>
                </a:tc>
              </a:tr>
              <a:tr h="131650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Полное наименование организации (по Уставу)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Муниципальное бюджетное общеобразовательное учреждение «</a:t>
                      </a:r>
                      <a:r>
                        <a:rPr lang="ru-RU" sz="2000" dirty="0" err="1" smtClean="0"/>
                        <a:t>Строевская</a:t>
                      </a:r>
                      <a:r>
                        <a:rPr lang="ru-RU" sz="2000" dirty="0" smtClean="0"/>
                        <a:t> основная общеобразовательная школа»</a:t>
                      </a:r>
                      <a:endParaRPr lang="ru-RU" sz="2000" dirty="0"/>
                    </a:p>
                  </a:txBody>
                  <a:tcPr/>
                </a:tc>
              </a:tr>
              <a:tr h="71786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Примечание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С марта 2025 года МБОУ «</a:t>
                      </a:r>
                      <a:r>
                        <a:rPr lang="ru-RU" sz="2000" b="0" dirty="0" err="1" smtClean="0"/>
                        <a:t>Строевская</a:t>
                      </a:r>
                      <a:r>
                        <a:rPr lang="ru-RU" sz="2000" b="0" dirty="0" smtClean="0"/>
                        <a:t> СОШ» переименована в МБОУ «</a:t>
                      </a:r>
                      <a:r>
                        <a:rPr lang="ru-RU" sz="2000" b="0" dirty="0" err="1" smtClean="0"/>
                        <a:t>Строевская</a:t>
                      </a:r>
                      <a:r>
                        <a:rPr lang="ru-RU" sz="2000" b="0" dirty="0" smtClean="0"/>
                        <a:t> ООШ»</a:t>
                      </a:r>
                      <a:endParaRPr lang="ru-RU" sz="2000" b="0" dirty="0"/>
                    </a:p>
                  </a:txBody>
                  <a:tcPr/>
                </a:tc>
              </a:tr>
              <a:tr h="47018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Муниципальное образование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Устьянский</a:t>
                      </a:r>
                      <a:r>
                        <a:rPr lang="ru-RU" sz="2000" dirty="0" smtClean="0"/>
                        <a:t> муниципальный округ</a:t>
                      </a:r>
                      <a:endParaRPr lang="ru-RU" sz="2000" dirty="0"/>
                    </a:p>
                  </a:txBody>
                  <a:tcPr/>
                </a:tc>
              </a:tr>
              <a:tr h="47018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Адрес электронной почты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penjevskaya-irina@rambler.ru</a:t>
                      </a:r>
                      <a:endParaRPr lang="ru-RU" sz="2000" dirty="0"/>
                    </a:p>
                  </a:txBody>
                  <a:tcPr/>
                </a:tc>
              </a:tr>
              <a:tr h="47018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Телефон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+79214729634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400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101894"/>
              </p:ext>
            </p:extLst>
          </p:nvPr>
        </p:nvGraphicFramePr>
        <p:xfrm>
          <a:off x="179512" y="665652"/>
          <a:ext cx="8856983" cy="6003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6264"/>
                <a:gridCol w="5728412"/>
                <a:gridCol w="752307"/>
              </a:tblGrid>
              <a:tr h="2798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Критерии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Показатели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  <a:tr h="31310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 Критерий. Влияние изменений, полученных в результате инновационной деятельности, на рост профессиональных компетенций педагогических и руководящих работников.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3.1. Степень вовлеченности педагогических и руководящих кадров образовательной организации в инновационную деятельность.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3.2. Удовлетворенность педагогов изменениями, происходящими в результате инновационной деятельности.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3.3. Повышение уровня квалификации педагогических и руководящих работников.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3.4. Повышение профессиональной активности педагогического состава образовательной организации: участие в конкурсах профессионального мастерства, участие в семинарах, участие в конференциях различного уровня и пр.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77%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100%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77%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  <a:tr h="13990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 Критерий. Информационное сопровождение инновационной деятельности.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4.1. Наличие публикаций по теме инновационной деятельности в научно-методических изданиях, СМИ.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4.2. Отражение результатов инновационной деятельности на сайте образовательной организации.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  <a:tr h="11902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 Критерий. Социальная значимость инновационной деятельности.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5.1 Удовлетворенность субъектов образовательного процесса качеством образования в условиях инновационной деятельности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100%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592" marR="36592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260648"/>
            <a:ext cx="4754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Мониторинг: целевые </a:t>
            </a:r>
            <a:r>
              <a:rPr lang="ru-RU" b="1" dirty="0">
                <a:solidFill>
                  <a:srgbClr val="002060"/>
                </a:solidFill>
              </a:rPr>
              <a:t>индикаторы контроля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62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60703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Краткое описание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583138"/>
            <a:ext cx="7823487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2024 году МБОУ «</a:t>
            </a:r>
            <a:r>
              <a:rPr lang="ru-RU" sz="2000" dirty="0" err="1" smtClean="0"/>
              <a:t>Строевская</a:t>
            </a:r>
            <a:r>
              <a:rPr lang="ru-RU" sz="2000" dirty="0" smtClean="0"/>
              <a:t> СОШ» стала участником проекта ЦОС, что </a:t>
            </a:r>
            <a:r>
              <a:rPr lang="ru-RU" sz="2000" dirty="0"/>
              <a:t>поставило перед управленческой командой школы новые вызовы и открыло дополнительные возможности для развития.</a:t>
            </a:r>
            <a:br>
              <a:rPr lang="ru-RU" sz="2000" dirty="0"/>
            </a:br>
            <a:r>
              <a:rPr lang="ru-RU" sz="2000" dirty="0"/>
              <a:t> </a:t>
            </a:r>
            <a:endParaRPr lang="ru-RU" sz="2000" dirty="0" smtClean="0"/>
          </a:p>
          <a:p>
            <a:pPr algn="just"/>
            <a:r>
              <a:rPr lang="ru-RU" sz="2000" dirty="0" smtClean="0"/>
              <a:t>В </a:t>
            </a:r>
            <a:r>
              <a:rPr lang="ru-RU" sz="2000" dirty="0"/>
              <a:t>разработке представлена практика работы МБОУ «</a:t>
            </a:r>
            <a:r>
              <a:rPr lang="ru-RU" sz="2000" dirty="0" err="1"/>
              <a:t>Строевская</a:t>
            </a:r>
            <a:r>
              <a:rPr lang="ru-RU" sz="2000" dirty="0"/>
              <a:t> ООШ» </a:t>
            </a:r>
            <a:r>
              <a:rPr lang="ru-RU" sz="2000" dirty="0" smtClean="0"/>
              <a:t>по преодолению управленческих вызовов и пути их решения через реализацию инновационных проектов </a:t>
            </a:r>
            <a:r>
              <a:rPr lang="ru-RU" sz="2000" dirty="0"/>
              <a:t>в сфере </a:t>
            </a:r>
            <a:r>
              <a:rPr lang="ru-RU" sz="2000" dirty="0" err="1" smtClean="0"/>
              <a:t>цифровизации</a:t>
            </a:r>
            <a:r>
              <a:rPr lang="ru-RU" sz="2000" dirty="0" smtClean="0"/>
              <a:t> </a:t>
            </a:r>
            <a:r>
              <a:rPr lang="ru-RU" sz="2000" dirty="0"/>
              <a:t>образовательной деятельности </a:t>
            </a:r>
            <a:r>
              <a:rPr lang="ru-RU" sz="2000" dirty="0" smtClean="0"/>
              <a:t>школ.</a:t>
            </a:r>
          </a:p>
        </p:txBody>
      </p:sp>
    </p:spTree>
    <p:extLst>
      <p:ext uri="{BB962C8B-B14F-4D97-AF65-F5344CB8AC3E}">
        <p14:creationId xmlns:p14="http://schemas.microsoft.com/office/powerpoint/2010/main" val="1500879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060" y="188640"/>
            <a:ext cx="8774419" cy="65556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Управленческие вызовы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Внедрение цифровых технологий потребовало не только технического оснащения, но и пересмотра управленческих подходов, организации учебного процесса и повышения квалификации педагогов.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Управленческая </a:t>
            </a:r>
            <a:r>
              <a:rPr lang="ru-RU" sz="2000" b="1" dirty="0">
                <a:solidFill>
                  <a:srgbClr val="002060"/>
                </a:solidFill>
              </a:rPr>
              <a:t>команда </a:t>
            </a:r>
            <a:r>
              <a:rPr lang="ru-RU" sz="2000" b="1" dirty="0" smtClean="0">
                <a:solidFill>
                  <a:srgbClr val="002060"/>
                </a:solidFill>
              </a:rPr>
              <a:t>школы столкнулась </a:t>
            </a:r>
            <a:r>
              <a:rPr lang="ru-RU" sz="2000" b="1" dirty="0">
                <a:solidFill>
                  <a:srgbClr val="002060"/>
                </a:solidFill>
              </a:rPr>
              <a:t>с необходимостью</a:t>
            </a:r>
            <a:r>
              <a:rPr lang="ru-RU" sz="2000" dirty="0">
                <a:solidFill>
                  <a:srgbClr val="002060"/>
                </a:solidFill>
              </a:rPr>
              <a:t>:</a:t>
            </a:r>
            <a:br>
              <a:rPr lang="ru-RU" sz="2000" dirty="0">
                <a:solidFill>
                  <a:srgbClr val="002060"/>
                </a:solidFill>
              </a:rPr>
            </a:b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Обеспечить эффективное использование нового оборудования, полученного в рамках проекта «Цифровая образовательная среда» (ЦОС) и программного обеспечения,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Создать </a:t>
            </a:r>
            <a:r>
              <a:rPr lang="ru-RU" sz="2000" dirty="0">
                <a:solidFill>
                  <a:srgbClr val="002060"/>
                </a:solidFill>
              </a:rPr>
              <a:t>условия для формирования у педагогов устойчивых цифровых компетенций, позволяющих  свободно владеть новым оборудованием (в первую очередь — интерактивными панелями), 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Организовать </a:t>
            </a:r>
            <a:r>
              <a:rPr lang="ru-RU" sz="2000" dirty="0" err="1" smtClean="0">
                <a:solidFill>
                  <a:srgbClr val="002060"/>
                </a:solidFill>
              </a:rPr>
              <a:t>взаимообучение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учителей работе с цифровыми платформами и </a:t>
            </a:r>
            <a:r>
              <a:rPr lang="ru-RU" sz="2000" dirty="0" smtClean="0">
                <a:solidFill>
                  <a:srgbClr val="002060"/>
                </a:solidFill>
              </a:rPr>
              <a:t>сервисами,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>
                <a:solidFill>
                  <a:srgbClr val="002060"/>
                </a:solidFill>
              </a:rPr>
              <a:t>Обеспечить мотивационные условия для педагогов  активно применять современные образовательные сервисы, мультимедийные платформы и цифровой контент на уроках и во внеурочной деятельности. 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Создать </a:t>
            </a:r>
            <a:r>
              <a:rPr lang="ru-RU" sz="2000" dirty="0">
                <a:solidFill>
                  <a:srgbClr val="002060"/>
                </a:solidFill>
              </a:rPr>
              <a:t>условия для равного доступа всех обучающихся к цифровым </a:t>
            </a:r>
            <a:r>
              <a:rPr lang="ru-RU" sz="2000" dirty="0" smtClean="0">
                <a:solidFill>
                  <a:srgbClr val="002060"/>
                </a:solidFill>
              </a:rPr>
              <a:t>ресурсам,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dirty="0" smtClean="0">
                <a:solidFill>
                  <a:srgbClr val="002060"/>
                </a:solidFill>
              </a:rPr>
              <a:t>ыстроить </a:t>
            </a:r>
            <a:r>
              <a:rPr lang="ru-RU" sz="2000" dirty="0">
                <a:solidFill>
                  <a:srgbClr val="002060"/>
                </a:solidFill>
              </a:rPr>
              <a:t>систему мониторинга и оценки качества </a:t>
            </a:r>
            <a:r>
              <a:rPr lang="ru-RU" sz="2000" dirty="0" smtClean="0">
                <a:solidFill>
                  <a:srgbClr val="002060"/>
                </a:solidFill>
              </a:rPr>
              <a:t>применения цифрового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293167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332656"/>
            <a:ext cx="8280920" cy="5940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Цель методической разработки: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 Демонстрация работы школы </a:t>
            </a:r>
            <a:r>
              <a:rPr lang="ru-RU" sz="2000" dirty="0">
                <a:solidFill>
                  <a:srgbClr val="002060"/>
                </a:solidFill>
              </a:rPr>
              <a:t>по формированию современной цифровой образовательной среды для эффективного применения цифровых ресурсов в урочной и внеурочной </a:t>
            </a:r>
            <a:r>
              <a:rPr lang="ru-RU" sz="2000" dirty="0" smtClean="0">
                <a:solidFill>
                  <a:srgbClr val="002060"/>
                </a:solidFill>
              </a:rPr>
              <a:t>деятельности. 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Задачи методической разработки :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Показать </a:t>
            </a:r>
            <a:r>
              <a:rPr lang="ru-RU" sz="2000" dirty="0">
                <a:solidFill>
                  <a:srgbClr val="002060"/>
                </a:solidFill>
              </a:rPr>
              <a:t>имеющуюся цифровую </a:t>
            </a:r>
            <a:r>
              <a:rPr lang="ru-RU" sz="2000" dirty="0" smtClean="0">
                <a:solidFill>
                  <a:srgbClr val="002060"/>
                </a:solidFill>
              </a:rPr>
              <a:t>техническую </a:t>
            </a:r>
            <a:r>
              <a:rPr lang="ru-RU" sz="2000" dirty="0">
                <a:solidFill>
                  <a:srgbClr val="002060"/>
                </a:solidFill>
              </a:rPr>
              <a:t>базу </a:t>
            </a:r>
            <a:r>
              <a:rPr lang="ru-RU" sz="2000" dirty="0" smtClean="0">
                <a:solidFill>
                  <a:srgbClr val="002060"/>
                </a:solidFill>
              </a:rPr>
              <a:t>и ресурсы для </a:t>
            </a:r>
            <a:r>
              <a:rPr lang="ru-RU" sz="2000" dirty="0">
                <a:solidFill>
                  <a:srgbClr val="002060"/>
                </a:solidFill>
              </a:rPr>
              <a:t>работы в цифровой </a:t>
            </a:r>
            <a:r>
              <a:rPr lang="ru-RU" sz="2000" dirty="0" smtClean="0">
                <a:solidFill>
                  <a:srgbClr val="002060"/>
                </a:solidFill>
              </a:rPr>
              <a:t>среде МБОУ «</a:t>
            </a:r>
            <a:r>
              <a:rPr lang="ru-RU" sz="2000" dirty="0" err="1" smtClean="0">
                <a:solidFill>
                  <a:srgbClr val="002060"/>
                </a:solidFill>
              </a:rPr>
              <a:t>Строевская</a:t>
            </a:r>
            <a:r>
              <a:rPr lang="ru-RU" sz="2000" dirty="0" smtClean="0">
                <a:solidFill>
                  <a:srgbClr val="002060"/>
                </a:solidFill>
              </a:rPr>
              <a:t> ООШ»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Представить </a:t>
            </a:r>
            <a:r>
              <a:rPr lang="ru-RU" sz="2000" dirty="0">
                <a:solidFill>
                  <a:srgbClr val="002060"/>
                </a:solidFill>
              </a:rPr>
              <a:t>систему методической работы по </a:t>
            </a:r>
            <a:r>
              <a:rPr lang="ru-RU" sz="2000" dirty="0" smtClean="0">
                <a:solidFill>
                  <a:srgbClr val="002060"/>
                </a:solidFill>
              </a:rPr>
              <a:t>применению </a:t>
            </a:r>
            <a:r>
              <a:rPr lang="ru-RU" sz="2000" dirty="0">
                <a:solidFill>
                  <a:srgbClr val="002060"/>
                </a:solidFill>
              </a:rPr>
              <a:t>педагогами доступных цифровых образовательных платформ и материалов, цифровых ресурсов и технологий в образовательном </a:t>
            </a:r>
            <a:r>
              <a:rPr lang="ru-RU" sz="2000" dirty="0" smtClean="0">
                <a:solidFill>
                  <a:srgbClr val="002060"/>
                </a:solidFill>
              </a:rPr>
              <a:t>процессе.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Представить применение цифровых </a:t>
            </a:r>
            <a:r>
              <a:rPr lang="ru-RU" sz="2000" dirty="0" smtClean="0">
                <a:solidFill>
                  <a:srgbClr val="002060"/>
                </a:solidFill>
              </a:rPr>
              <a:t>инструментов </a:t>
            </a:r>
            <a:r>
              <a:rPr lang="ru-RU" sz="2000" dirty="0">
                <a:solidFill>
                  <a:srgbClr val="002060"/>
                </a:solidFill>
              </a:rPr>
              <a:t>в урочной и внеурочной </a:t>
            </a:r>
            <a:r>
              <a:rPr lang="ru-RU" sz="2000" dirty="0" smtClean="0">
                <a:solidFill>
                  <a:srgbClr val="002060"/>
                </a:solidFill>
              </a:rPr>
              <a:t>деятельности педагогами МБОУ «</a:t>
            </a:r>
            <a:r>
              <a:rPr lang="ru-RU" sz="2000" dirty="0" err="1" smtClean="0">
                <a:solidFill>
                  <a:srgbClr val="002060"/>
                </a:solidFill>
              </a:rPr>
              <a:t>Строевская</a:t>
            </a:r>
            <a:r>
              <a:rPr lang="ru-RU" sz="2000" dirty="0" smtClean="0">
                <a:solidFill>
                  <a:srgbClr val="002060"/>
                </a:solidFill>
              </a:rPr>
              <a:t> ООШ</a:t>
            </a:r>
            <a:r>
              <a:rPr lang="ru-RU" sz="2000" dirty="0" smtClean="0">
                <a:solidFill>
                  <a:srgbClr val="002060"/>
                </a:solidFill>
              </a:rPr>
              <a:t>».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Показать  </a:t>
            </a:r>
            <a:r>
              <a:rPr lang="ru-RU" sz="2000" dirty="0">
                <a:solidFill>
                  <a:srgbClr val="002060"/>
                </a:solidFill>
              </a:rPr>
              <a:t>системное повышение квалификации педагогов в области цифровых </a:t>
            </a:r>
            <a:r>
              <a:rPr lang="ru-RU" sz="2000" dirty="0" smtClean="0">
                <a:solidFill>
                  <a:srgbClr val="002060"/>
                </a:solidFill>
              </a:rPr>
              <a:t>технологий.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Представить практику организации </a:t>
            </a:r>
            <a:r>
              <a:rPr lang="ru-RU" sz="2000" dirty="0">
                <a:solidFill>
                  <a:srgbClr val="002060"/>
                </a:solidFill>
              </a:rPr>
              <a:t>совместных проектов и мероприятий между учащимися, родителями и педагогами с использованием цифровых технологий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87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9366" y="451505"/>
            <a:ext cx="438126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</a:rPr>
              <a:t>Управленческие решения (действия):</a:t>
            </a:r>
            <a:endParaRPr lang="ru-RU" sz="2000" u="sng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8851" y="1124744"/>
            <a:ext cx="8280920" cy="40934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solidFill>
                  <a:srgbClr val="002060"/>
                </a:solidFill>
              </a:rPr>
              <a:t>Обеспечение цифровой  инфраструктуры  </a:t>
            </a:r>
            <a:r>
              <a:rPr lang="ru-RU" sz="2000" b="1" u="sng" dirty="0">
                <a:solidFill>
                  <a:srgbClr val="002060"/>
                </a:solidFill>
              </a:rPr>
              <a:t>общеобразовательной организации</a:t>
            </a:r>
            <a:r>
              <a:rPr lang="ru-RU" sz="2000" b="1" dirty="0">
                <a:solidFill>
                  <a:srgbClr val="002060"/>
                </a:solidFill>
              </a:rPr>
              <a:t>: </a:t>
            </a:r>
            <a:r>
              <a:rPr lang="ru-RU" sz="2000" dirty="0" smtClean="0">
                <a:solidFill>
                  <a:srgbClr val="002060"/>
                </a:solidFill>
              </a:rPr>
              <a:t>цифровое </a:t>
            </a:r>
            <a:r>
              <a:rPr lang="ru-RU" sz="2000" dirty="0">
                <a:solidFill>
                  <a:srgbClr val="002060"/>
                </a:solidFill>
              </a:rPr>
              <a:t>оборудование, сети передачи данных и доступ в интернет, наличие в школе специализированных цифровых средств учебного назначения, программных продуктов, наличие доступа к сервисам универсального и учебного назначения, позволяющей решать задачи цифровой </a:t>
            </a:r>
            <a:r>
              <a:rPr lang="ru-RU" sz="2000" dirty="0" smtClean="0">
                <a:solidFill>
                  <a:srgbClr val="002060"/>
                </a:solidFill>
              </a:rPr>
              <a:t>трансформации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  <a:endParaRPr lang="ru-RU" sz="2000" dirty="0" smtClean="0"/>
          </a:p>
          <a:p>
            <a:pPr lvl="0" algn="just"/>
            <a:r>
              <a:rPr lang="ru-RU" sz="2000" dirty="0">
                <a:solidFill>
                  <a:srgbClr val="002060"/>
                </a:solidFill>
              </a:rPr>
              <a:t>В школе в учебном процессе используется 71 компьютер и ноутбук. Среди них непосредственно для обучающихся на уроках – 57. Также  в кабинетах установлены 5 интерактивных панелей, 6 </a:t>
            </a:r>
            <a:r>
              <a:rPr lang="ru-RU" sz="2000" dirty="0" err="1">
                <a:solidFill>
                  <a:srgbClr val="002060"/>
                </a:solidFill>
              </a:rPr>
              <a:t>мультимедиапроекторов</a:t>
            </a:r>
            <a:r>
              <a:rPr lang="ru-RU" sz="2000" dirty="0">
                <a:solidFill>
                  <a:srgbClr val="002060"/>
                </a:solidFill>
              </a:rPr>
              <a:t>, три интерактивных доски, пять документ-камер. Во всех кабинетах есть устойчивый </a:t>
            </a:r>
            <a:r>
              <a:rPr lang="ru-RU" sz="2000" dirty="0" smtClean="0">
                <a:solidFill>
                  <a:srgbClr val="002060"/>
                </a:solidFill>
              </a:rPr>
              <a:t>Интернет </a:t>
            </a:r>
            <a:r>
              <a:rPr lang="ru-RU" sz="2000" dirty="0">
                <a:solidFill>
                  <a:srgbClr val="002060"/>
                </a:solidFill>
              </a:rPr>
              <a:t>(ЕСПД), в том числе на интерактивных панелях,  ноутбуки обучающихся подключены к интернету через </a:t>
            </a:r>
            <a:r>
              <a:rPr lang="en-US" sz="2000" dirty="0">
                <a:solidFill>
                  <a:srgbClr val="002060"/>
                </a:solidFill>
              </a:rPr>
              <a:t>Wi</a:t>
            </a:r>
            <a:r>
              <a:rPr lang="ru-RU" sz="2000" dirty="0">
                <a:solidFill>
                  <a:srgbClr val="002060"/>
                </a:solidFill>
              </a:rPr>
              <a:t>-</a:t>
            </a:r>
            <a:r>
              <a:rPr lang="en-US" sz="2000" dirty="0">
                <a:solidFill>
                  <a:srgbClr val="002060"/>
                </a:solidFill>
              </a:rPr>
              <a:t>Fi</a:t>
            </a:r>
            <a:r>
              <a:rPr lang="ru-RU" sz="2000" dirty="0" smtClean="0">
                <a:solidFill>
                  <a:srgbClr val="002060"/>
                </a:solidFill>
              </a:rPr>
              <a:t>-роутеры.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smtClean="0">
                <a:solidFill>
                  <a:srgbClr val="002060"/>
                </a:solidFill>
                <a:hlinkClick r:id="rId2" action="ppaction://hlinkfile"/>
              </a:rPr>
              <a:t>подробное описание ресурсного обеспечения</a:t>
            </a:r>
            <a:r>
              <a:rPr lang="ru-RU" sz="2000" dirty="0" smtClean="0">
                <a:solidFill>
                  <a:srgbClr val="002060"/>
                </a:solidFill>
              </a:rPr>
              <a:t>)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49" y="5661248"/>
            <a:ext cx="833005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 Ссылка на публикацию: </a:t>
            </a:r>
            <a:r>
              <a:rPr lang="ru-RU" u="sng" dirty="0" smtClean="0">
                <a:hlinkClick r:id="rId3"/>
              </a:rPr>
              <a:t>https</a:t>
            </a:r>
            <a:r>
              <a:rPr lang="ru-RU" u="sng" dirty="0">
                <a:hlinkClick r:id="rId3"/>
              </a:rPr>
              <a:t>://stroevskoe.arkhschool.ru/news-svc/item?id=825328&amp;lang=ru&amp;type=news&amp;site_type=school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879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9366" y="260648"/>
            <a:ext cx="438126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</a:rPr>
              <a:t>Управленческие решения (действия):</a:t>
            </a:r>
            <a:endParaRPr lang="ru-RU" sz="2000" u="sng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342" y="1124744"/>
            <a:ext cx="7731058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b="1" u="sng" dirty="0" smtClean="0">
                <a:solidFill>
                  <a:srgbClr val="002060"/>
                </a:solidFill>
              </a:rPr>
              <a:t>Организация повышения </a:t>
            </a:r>
            <a:r>
              <a:rPr lang="ru-RU" b="1" u="sng" dirty="0">
                <a:solidFill>
                  <a:srgbClr val="002060"/>
                </a:solidFill>
              </a:rPr>
              <a:t>квалификации педагогов в области  цифровых технологий для обучения и воспитания</a:t>
            </a:r>
            <a:r>
              <a:rPr lang="ru-RU" b="1" u="sng" dirty="0" smtClean="0">
                <a:solidFill>
                  <a:srgbClr val="002060"/>
                </a:solidFill>
              </a:rPr>
              <a:t>.</a:t>
            </a:r>
          </a:p>
          <a:p>
            <a:pPr lvl="0" algn="just"/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Повышение квалификации педагогов в области  цифровых технологий для обучения и </a:t>
            </a:r>
            <a:r>
              <a:rPr lang="ru-RU" dirty="0" smtClean="0">
                <a:solidFill>
                  <a:srgbClr val="002060"/>
                </a:solidFill>
              </a:rPr>
              <a:t>воспитания составило</a:t>
            </a:r>
            <a:r>
              <a:rPr lang="ru-RU" dirty="0">
                <a:solidFill>
                  <a:srgbClr val="002060"/>
                </a:solidFill>
              </a:rPr>
              <a:t>» 77% от общего количества педагогов в образовательной организации</a:t>
            </a:r>
            <a:r>
              <a:rPr lang="ru-RU" dirty="0" smtClean="0">
                <a:solidFill>
                  <a:srgbClr val="002060"/>
                </a:solidFill>
              </a:rPr>
              <a:t>. 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Все </a:t>
            </a:r>
            <a:r>
              <a:rPr lang="ru-RU" dirty="0">
                <a:solidFill>
                  <a:srgbClr val="002060"/>
                </a:solidFill>
              </a:rPr>
              <a:t>участники инновационного проекта (10 педагогов)  прошли курсовую подготовку.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ПК </a:t>
            </a:r>
            <a:r>
              <a:rPr lang="ru-RU" dirty="0">
                <a:solidFill>
                  <a:srgbClr val="002060"/>
                </a:solidFill>
              </a:rPr>
              <a:t>осуществлено в ФГАОУ ВО «Государственный университет просвещения» по программе ДПО «Использование библиотеки образовательного контента в учебной деятельности» (2 педагога, 2024 г.)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и </a:t>
            </a:r>
            <a:r>
              <a:rPr lang="ru-RU" dirty="0">
                <a:solidFill>
                  <a:srgbClr val="002060"/>
                </a:solidFill>
              </a:rPr>
              <a:t>в АО ИОО по </a:t>
            </a:r>
            <a:r>
              <a:rPr lang="ru-RU" dirty="0" smtClean="0">
                <a:solidFill>
                  <a:srgbClr val="002060"/>
                </a:solidFill>
              </a:rPr>
              <a:t>программе </a:t>
            </a:r>
            <a:r>
              <a:rPr lang="ru-RU" dirty="0">
                <a:solidFill>
                  <a:srgbClr val="002060"/>
                </a:solidFill>
              </a:rPr>
              <a:t>Школа </a:t>
            </a:r>
            <a:r>
              <a:rPr lang="ru-RU" dirty="0" err="1">
                <a:solidFill>
                  <a:srgbClr val="002060"/>
                </a:solidFill>
              </a:rPr>
              <a:t>Минпросвещения</a:t>
            </a:r>
            <a:r>
              <a:rPr lang="ru-RU" dirty="0">
                <a:solidFill>
                  <a:srgbClr val="002060"/>
                </a:solidFill>
              </a:rPr>
              <a:t> России: новые возможности повышения качества образования</a:t>
            </a:r>
            <a:r>
              <a:rPr lang="ru-RU" dirty="0" smtClean="0">
                <a:solidFill>
                  <a:srgbClr val="002060"/>
                </a:solidFill>
              </a:rPr>
              <a:t>» </a:t>
            </a:r>
            <a:r>
              <a:rPr lang="ru-RU" dirty="0">
                <a:solidFill>
                  <a:srgbClr val="002060"/>
                </a:solidFill>
              </a:rPr>
              <a:t>(8 педагогов, 2025 г.)</a:t>
            </a:r>
          </a:p>
        </p:txBody>
      </p:sp>
    </p:spTree>
    <p:extLst>
      <p:ext uri="{BB962C8B-B14F-4D97-AF65-F5344CB8AC3E}">
        <p14:creationId xmlns:p14="http://schemas.microsoft.com/office/powerpoint/2010/main" val="1032235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40295"/>
            <a:ext cx="8136904" cy="5940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ru-RU" sz="2000" b="1" u="sng" dirty="0">
                <a:solidFill>
                  <a:srgbClr val="002060"/>
                </a:solidFill>
              </a:rPr>
              <a:t>Управленческие решения (действия): </a:t>
            </a:r>
            <a:r>
              <a:rPr lang="ru-RU" sz="2000" b="1" u="sng" dirty="0" smtClean="0">
                <a:solidFill>
                  <a:srgbClr val="002060"/>
                </a:solidFill>
              </a:rPr>
              <a:t>создание  системы методической поддержки через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организацию</a:t>
            </a:r>
          </a:p>
          <a:p>
            <a:pPr lvl="0" algn="just"/>
            <a:endParaRPr lang="ru-RU" sz="2000" b="1" u="sng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творческих </a:t>
            </a:r>
            <a:r>
              <a:rPr lang="ru-RU" sz="2000" dirty="0">
                <a:solidFill>
                  <a:srgbClr val="002060"/>
                </a:solidFill>
              </a:rPr>
              <a:t>групп,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методических </a:t>
            </a:r>
            <a:r>
              <a:rPr lang="ru-RU" sz="2000" dirty="0">
                <a:solidFill>
                  <a:srgbClr val="002060"/>
                </a:solidFill>
              </a:rPr>
              <a:t>дней,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конференций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методических </a:t>
            </a:r>
            <a:r>
              <a:rPr lang="ru-RU" sz="2000" dirty="0">
                <a:solidFill>
                  <a:srgbClr val="002060"/>
                </a:solidFill>
              </a:rPr>
              <a:t>встреч,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мероприятий </a:t>
            </a:r>
            <a:r>
              <a:rPr lang="ru-RU" sz="2000" dirty="0">
                <a:solidFill>
                  <a:srgbClr val="002060"/>
                </a:solidFill>
              </a:rPr>
              <a:t>для педагогов и </a:t>
            </a:r>
            <a:r>
              <a:rPr lang="ru-RU" sz="2000" dirty="0" smtClean="0">
                <a:solidFill>
                  <a:srgbClr val="002060"/>
                </a:solidFill>
              </a:rPr>
              <a:t>обучающихся </a:t>
            </a:r>
          </a:p>
          <a:p>
            <a:pPr marL="342900" indent="-342900" algn="just">
              <a:buFont typeface="Courier New" pitchFamily="49" charset="0"/>
              <a:buChar char="o"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u="sng" dirty="0" smtClean="0">
                <a:solidFill>
                  <a:srgbClr val="002060"/>
                </a:solidFill>
              </a:rPr>
              <a:t>с демонстрацией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освоения педагогами инструментов </a:t>
            </a:r>
            <a:r>
              <a:rPr lang="ru-RU" sz="2000" dirty="0">
                <a:solidFill>
                  <a:srgbClr val="002060"/>
                </a:solidFill>
              </a:rPr>
              <a:t>ЦОР,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применения цифровых </a:t>
            </a:r>
            <a:r>
              <a:rPr lang="ru-RU" sz="2000" dirty="0">
                <a:solidFill>
                  <a:srgbClr val="002060"/>
                </a:solidFill>
              </a:rPr>
              <a:t>образовательных платформ и материалов, цифровых ресурсов и технологий в образовательном </a:t>
            </a:r>
            <a:r>
              <a:rPr lang="ru-RU" sz="2000" dirty="0" smtClean="0">
                <a:solidFill>
                  <a:srgbClr val="002060"/>
                </a:solidFill>
              </a:rPr>
              <a:t>процессе</a:t>
            </a:r>
          </a:p>
          <a:p>
            <a:pPr marL="342900" indent="-342900" algn="just">
              <a:buFont typeface="Courier New" pitchFamily="49" charset="0"/>
              <a:buChar char="o"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u="sng" dirty="0" smtClean="0">
                <a:solidFill>
                  <a:srgbClr val="002060"/>
                </a:solidFill>
              </a:rPr>
              <a:t>и обменом опыта </a:t>
            </a:r>
            <a:r>
              <a:rPr lang="ru-RU" sz="2000" dirty="0" smtClean="0">
                <a:solidFill>
                  <a:srgbClr val="002060"/>
                </a:solidFill>
              </a:rPr>
              <a:t> через </a:t>
            </a: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открытые </a:t>
            </a:r>
            <a:r>
              <a:rPr lang="ru-RU" sz="2000" dirty="0">
                <a:solidFill>
                  <a:srgbClr val="002060"/>
                </a:solidFill>
              </a:rPr>
              <a:t>уроки,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внеурочные </a:t>
            </a:r>
            <a:r>
              <a:rPr lang="ru-RU" sz="2000" dirty="0">
                <a:solidFill>
                  <a:srgbClr val="002060"/>
                </a:solidFill>
              </a:rPr>
              <a:t>занятия,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выступления</a:t>
            </a:r>
            <a:r>
              <a:rPr lang="ru-RU" sz="2000" dirty="0">
                <a:solidFill>
                  <a:srgbClr val="002060"/>
                </a:solidFill>
              </a:rPr>
              <a:t>, 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Courier New" pitchFamily="49" charset="0"/>
              <a:buChar char="o"/>
            </a:pPr>
            <a:r>
              <a:rPr lang="ru-RU" sz="2000" dirty="0" smtClean="0">
                <a:solidFill>
                  <a:srgbClr val="002060"/>
                </a:solidFill>
              </a:rPr>
              <a:t>мастер – классы.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69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234505"/>
            <a:ext cx="862468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Страница </a:t>
            </a:r>
            <a:r>
              <a:rPr lang="ru-RU" b="1" dirty="0">
                <a:solidFill>
                  <a:srgbClr val="002060"/>
                </a:solidFill>
              </a:rPr>
              <a:t>Инновационная деятельность </a:t>
            </a:r>
            <a:r>
              <a:rPr lang="ru-RU" dirty="0">
                <a:solidFill>
                  <a:srgbClr val="002060"/>
                </a:solidFill>
              </a:rPr>
              <a:t>на официальном сайте МБОУ «</a:t>
            </a:r>
            <a:r>
              <a:rPr lang="ru-RU" dirty="0" err="1">
                <a:solidFill>
                  <a:srgbClr val="002060"/>
                </a:solidFill>
              </a:rPr>
              <a:t>Строевская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ООШ».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Ссылка</a:t>
            </a:r>
            <a:r>
              <a:rPr lang="ru-RU" b="1" dirty="0">
                <a:solidFill>
                  <a:srgbClr val="002060"/>
                </a:solidFill>
              </a:rPr>
              <a:t>: </a:t>
            </a:r>
            <a:r>
              <a:rPr lang="ru-RU" u="sng" dirty="0" smtClean="0">
                <a:solidFill>
                  <a:srgbClr val="002060"/>
                </a:solidFill>
                <a:hlinkClick r:id="rId2"/>
              </a:rPr>
              <a:t>https</a:t>
            </a:r>
            <a:r>
              <a:rPr lang="ru-RU" u="sng" dirty="0">
                <a:solidFill>
                  <a:srgbClr val="002060"/>
                </a:solidFill>
                <a:hlinkClick r:id="rId2"/>
              </a:rPr>
              <a:t>://stroevskoe.arkhschool.ru/?section_id=131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9366" y="332656"/>
            <a:ext cx="438126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</a:rPr>
              <a:t>Управленческие решения (действия):</a:t>
            </a:r>
            <a:endParaRPr lang="ru-RU" sz="2000" u="sng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08720"/>
            <a:ext cx="8856984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b="1" u="sng" dirty="0" smtClean="0">
                <a:solidFill>
                  <a:srgbClr val="002060"/>
                </a:solidFill>
              </a:rPr>
              <a:t>Организация инновационной  деятельности </a:t>
            </a:r>
            <a:r>
              <a:rPr lang="ru-RU" dirty="0" smtClean="0">
                <a:solidFill>
                  <a:srgbClr val="002060"/>
                </a:solidFill>
              </a:rPr>
              <a:t>как мотивационного фактора освоения педагогами цифровых ресурсов </a:t>
            </a:r>
            <a:r>
              <a:rPr lang="ru-RU" dirty="0">
                <a:solidFill>
                  <a:srgbClr val="002060"/>
                </a:solidFill>
              </a:rPr>
              <a:t>и </a:t>
            </a:r>
            <a:r>
              <a:rPr lang="ru-RU" dirty="0" smtClean="0">
                <a:solidFill>
                  <a:srgbClr val="002060"/>
                </a:solidFill>
              </a:rPr>
              <a:t>технологий:</a:t>
            </a:r>
          </a:p>
          <a:p>
            <a:pPr lvl="0"/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2024 год </a:t>
            </a:r>
            <a:r>
              <a:rPr lang="ru-RU" dirty="0" smtClean="0">
                <a:solidFill>
                  <a:srgbClr val="002060"/>
                </a:solidFill>
              </a:rPr>
              <a:t>– МБОУ «</a:t>
            </a:r>
            <a:r>
              <a:rPr lang="ru-RU" dirty="0" err="1" smtClean="0">
                <a:solidFill>
                  <a:srgbClr val="002060"/>
                </a:solidFill>
              </a:rPr>
              <a:t>Строевская</a:t>
            </a:r>
            <a:r>
              <a:rPr lang="ru-RU" dirty="0" smtClean="0">
                <a:solidFill>
                  <a:srgbClr val="002060"/>
                </a:solidFill>
              </a:rPr>
              <a:t> СОШ» признана региональной инновационной площадкой с проектом «Цифровые технологии в обучении и воспитании»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hlinkClick r:id="rId3" action="ppaction://hlinkfile"/>
              </a:rPr>
              <a:t>Распоряжение</a:t>
            </a:r>
            <a:r>
              <a:rPr lang="ru-RU" dirty="0" smtClean="0">
                <a:solidFill>
                  <a:srgbClr val="002060"/>
                </a:solidFill>
              </a:rPr>
              <a:t> Министерства образования Архангельской области от 20.02.2024 № 265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hlinkClick r:id="rId4" action="ppaction://hlinkfile"/>
              </a:rPr>
              <a:t>Приказ</a:t>
            </a:r>
            <a:r>
              <a:rPr lang="ru-RU" dirty="0" smtClean="0">
                <a:solidFill>
                  <a:srgbClr val="002060"/>
                </a:solidFill>
              </a:rPr>
              <a:t> МБОУ «</a:t>
            </a:r>
            <a:r>
              <a:rPr lang="ru-RU" dirty="0" err="1" smtClean="0">
                <a:solidFill>
                  <a:srgbClr val="002060"/>
                </a:solidFill>
              </a:rPr>
              <a:t>Строевская</a:t>
            </a:r>
            <a:r>
              <a:rPr lang="ru-RU" dirty="0" smtClean="0">
                <a:solidFill>
                  <a:srgbClr val="002060"/>
                </a:solidFill>
              </a:rPr>
              <a:t> СОШ» об открытии инновационной площадки_ 2024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hlinkClick r:id="rId5" action="ppaction://hlinkfile"/>
              </a:rPr>
              <a:t>Дорожная карта </a:t>
            </a:r>
            <a:r>
              <a:rPr lang="ru-RU" dirty="0" smtClean="0">
                <a:solidFill>
                  <a:srgbClr val="002060"/>
                </a:solidFill>
              </a:rPr>
              <a:t>инновационного проекта_2024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hlinkClick r:id="rId6" action="ppaction://hlinkfile"/>
              </a:rPr>
              <a:t>Приказ</a:t>
            </a:r>
            <a:r>
              <a:rPr lang="ru-RU" dirty="0" smtClean="0">
                <a:solidFill>
                  <a:srgbClr val="002060"/>
                </a:solidFill>
              </a:rPr>
              <a:t> МБОУ «</a:t>
            </a:r>
            <a:r>
              <a:rPr lang="ru-RU" dirty="0" err="1" smtClean="0">
                <a:solidFill>
                  <a:srgbClr val="002060"/>
                </a:solidFill>
              </a:rPr>
              <a:t>Строевская</a:t>
            </a:r>
            <a:r>
              <a:rPr lang="ru-RU" dirty="0" smtClean="0">
                <a:solidFill>
                  <a:srgbClr val="002060"/>
                </a:solidFill>
              </a:rPr>
              <a:t> СОШ» «Об организации ТГ педагогов»_2024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2025/2026 </a:t>
            </a:r>
            <a:r>
              <a:rPr lang="ru-RU" b="1" dirty="0">
                <a:solidFill>
                  <a:srgbClr val="002060"/>
                </a:solidFill>
              </a:rPr>
              <a:t>год </a:t>
            </a:r>
            <a:r>
              <a:rPr lang="ru-RU" dirty="0">
                <a:solidFill>
                  <a:srgbClr val="002060"/>
                </a:solidFill>
              </a:rPr>
              <a:t>– МБОУ «</a:t>
            </a:r>
            <a:r>
              <a:rPr lang="ru-RU" dirty="0" err="1">
                <a:solidFill>
                  <a:srgbClr val="002060"/>
                </a:solidFill>
              </a:rPr>
              <a:t>Строевская</a:t>
            </a:r>
            <a:r>
              <a:rPr lang="ru-RU" dirty="0">
                <a:solidFill>
                  <a:srgbClr val="002060"/>
                </a:solidFill>
              </a:rPr>
              <a:t> СОШ» признана региональной инновационной площадкой с проектом </a:t>
            </a:r>
            <a:r>
              <a:rPr lang="ru-RU" dirty="0" smtClean="0">
                <a:solidFill>
                  <a:srgbClr val="002060"/>
                </a:solidFill>
              </a:rPr>
              <a:t>«Образование 2.0: цифровые ресурсы в действии»</a:t>
            </a:r>
            <a:endParaRPr lang="ru-RU" dirty="0">
              <a:solidFill>
                <a:srgbClr val="002060"/>
              </a:solidFill>
            </a:endParaRPr>
          </a:p>
          <a:p>
            <a:pPr lvl="0"/>
            <a:r>
              <a:rPr lang="ru-RU" dirty="0">
                <a:solidFill>
                  <a:srgbClr val="002060"/>
                </a:solidFill>
                <a:hlinkClick r:id="rId7" action="ppaction://hlinkfile"/>
              </a:rPr>
              <a:t>Распоряжение</a:t>
            </a:r>
            <a:r>
              <a:rPr lang="ru-RU" dirty="0">
                <a:solidFill>
                  <a:srgbClr val="002060"/>
                </a:solidFill>
              </a:rPr>
              <a:t> Министерства образования Архангельской области от </a:t>
            </a:r>
            <a:r>
              <a:rPr lang="ru-RU" dirty="0" smtClean="0">
                <a:solidFill>
                  <a:srgbClr val="002060"/>
                </a:solidFill>
              </a:rPr>
              <a:t>27.02.2025 </a:t>
            </a:r>
            <a:r>
              <a:rPr lang="ru-RU" dirty="0">
                <a:solidFill>
                  <a:srgbClr val="002060"/>
                </a:solidFill>
              </a:rPr>
              <a:t>№ </a:t>
            </a:r>
            <a:r>
              <a:rPr lang="ru-RU" dirty="0" smtClean="0">
                <a:solidFill>
                  <a:srgbClr val="002060"/>
                </a:solidFill>
              </a:rPr>
              <a:t>252</a:t>
            </a:r>
          </a:p>
          <a:p>
            <a:r>
              <a:rPr lang="ru-RU" dirty="0">
                <a:solidFill>
                  <a:srgbClr val="002060"/>
                </a:solidFill>
                <a:hlinkClick r:id="rId8" action="ppaction://hlinkfile"/>
              </a:rPr>
              <a:t>Приказ</a:t>
            </a:r>
            <a:r>
              <a:rPr lang="ru-RU" dirty="0">
                <a:solidFill>
                  <a:srgbClr val="002060"/>
                </a:solidFill>
              </a:rPr>
              <a:t> МБОУ «</a:t>
            </a:r>
            <a:r>
              <a:rPr lang="ru-RU" dirty="0" err="1">
                <a:solidFill>
                  <a:srgbClr val="002060"/>
                </a:solidFill>
              </a:rPr>
              <a:t>Строевская</a:t>
            </a:r>
            <a:r>
              <a:rPr lang="ru-RU" dirty="0">
                <a:solidFill>
                  <a:srgbClr val="002060"/>
                </a:solidFill>
              </a:rPr>
              <a:t> ООШ» об открытии инновационной площадки_ </a:t>
            </a:r>
            <a:r>
              <a:rPr lang="ru-RU" dirty="0" smtClean="0">
                <a:solidFill>
                  <a:srgbClr val="002060"/>
                </a:solidFill>
              </a:rPr>
              <a:t>2025-2026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  <a:hlinkClick r:id="rId9" action="ppaction://hlinkfile"/>
              </a:rPr>
              <a:t>Дорожная карта </a:t>
            </a:r>
            <a:r>
              <a:rPr lang="ru-RU" dirty="0">
                <a:solidFill>
                  <a:srgbClr val="002060"/>
                </a:solidFill>
              </a:rPr>
              <a:t>инновационного </a:t>
            </a:r>
            <a:r>
              <a:rPr lang="ru-RU" dirty="0" smtClean="0">
                <a:solidFill>
                  <a:srgbClr val="002060"/>
                </a:solidFill>
              </a:rPr>
              <a:t>проекта_2025-2026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4013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2090</Words>
  <Application>Microsoft Office PowerPoint</Application>
  <PresentationFormat>Экран (4:3)</PresentationFormat>
  <Paragraphs>220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92</cp:revision>
  <dcterms:created xsi:type="dcterms:W3CDTF">2026-04-01T18:49:22Z</dcterms:created>
  <dcterms:modified xsi:type="dcterms:W3CDTF">2026-04-05T08:25:58Z</dcterms:modified>
</cp:coreProperties>
</file>